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9" r:id="rId2"/>
    <p:sldId id="369" r:id="rId3"/>
    <p:sldId id="370" r:id="rId4"/>
    <p:sldId id="342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71" r:id="rId16"/>
    <p:sldId id="365" r:id="rId17"/>
    <p:sldId id="366" r:id="rId18"/>
    <p:sldId id="367" r:id="rId19"/>
    <p:sldId id="368" r:id="rId20"/>
    <p:sldId id="341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  <a:srgbClr val="DA1E26"/>
    <a:srgbClr val="474747"/>
    <a:srgbClr val="0063AF"/>
    <a:srgbClr val="0086CD"/>
    <a:srgbClr val="0075BF"/>
    <a:srgbClr val="BBE2F9"/>
    <a:srgbClr val="BCE2F9"/>
    <a:srgbClr val="009BE0"/>
    <a:srgbClr val="009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4950" autoAdjust="0"/>
  </p:normalViewPr>
  <p:slideViewPr>
    <p:cSldViewPr snapToGrid="0" snapToObjects="1" showGuides="1">
      <p:cViewPr varScale="1">
        <p:scale>
          <a:sx n="59" d="100"/>
          <a:sy n="59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45789BC-827E-5045-B411-EC9E941403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34E5987-ABA2-D240-896E-6C515FB2C7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302ED-0F84-4E44-834D-8A7D995B744D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70C9A2-A64A-2440-B60E-66D69809C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6DCACB-6FEA-3846-BEBF-24363D63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31F2-6742-7041-8C01-0982A42BD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307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46611-718C-E94F-9341-5BBB7AF63A81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8707F-DEE4-7745-A5CF-37B32C872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86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8707F-DEE4-7745-A5CF-37B32C87217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28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BCB68E7-D25F-5A4E-8763-916C479898DB}"/>
              </a:ext>
            </a:extLst>
          </p:cNvPr>
          <p:cNvSpPr/>
          <p:nvPr userDrawn="1"/>
        </p:nvSpPr>
        <p:spPr>
          <a:xfrm>
            <a:off x="0" y="1160463"/>
            <a:ext cx="12192000" cy="5697537"/>
          </a:xfrm>
          <a:prstGeom prst="rect">
            <a:avLst/>
          </a:prstGeom>
          <a:solidFill>
            <a:srgbClr val="C00000"/>
          </a:solidFill>
          <a:ln>
            <a:solidFill>
              <a:srgbClr val="DA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BED54-F2C9-0144-BF1C-4ED1B9BBF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781" y="1881188"/>
            <a:ext cx="6107332" cy="1223961"/>
          </a:xfrm>
        </p:spPr>
        <p:txBody>
          <a:bodyPr vert="horz" lIns="0" tIns="0" rIns="90000" anchor="t" anchorCtr="0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EA2CA5-9E78-C14A-8CFA-CE7601D536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781" y="3607635"/>
            <a:ext cx="6107332" cy="492032"/>
          </a:xfrm>
        </p:spPr>
        <p:txBody>
          <a:bodyPr lIns="0" tIns="0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 Untertitel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FC07B55-EEC7-8340-83F1-6F49FB3DFD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74714" y="5226904"/>
            <a:ext cx="6121400" cy="720724"/>
          </a:xfrm>
        </p:spPr>
        <p:txBody>
          <a:bodyPr lIns="0" t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
Autor, Datum</a:t>
            </a:r>
          </a:p>
        </p:txBody>
      </p:sp>
      <p:pic>
        <p:nvPicPr>
          <p:cNvPr id="11" name="Grafik 10" descr="Logo Feuerwehr-Unfallkasse für Hamburg, Mecklenburg-Vorpommern und Schleswig-Holstein (HFUK Nord)">
            <a:extLst>
              <a:ext uri="{FF2B5EF4-FFF2-40B4-BE49-F238E27FC236}">
                <a16:creationId xmlns:a16="http://schemas.microsoft.com/office/drawing/2014/main" id="{6FA7B2CE-6B8D-5D45-B8B9-7E343A8A8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692" y="228601"/>
            <a:ext cx="4029564" cy="7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284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273" userDrawn="1">
          <p15:clr>
            <a:srgbClr val="FBAE40"/>
          </p15:clr>
        </p15:guide>
        <p15:guide id="5" pos="5995" userDrawn="1">
          <p15:clr>
            <a:srgbClr val="FBAE40"/>
          </p15:clr>
        </p15:guide>
        <p15:guide id="9" pos="5768" userDrawn="1">
          <p15:clr>
            <a:srgbClr val="FBAE40"/>
          </p15:clr>
        </p15:guide>
        <p15:guide id="17" orient="horz" pos="19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1BCB68E7-D25F-5A4E-8763-916C479898DB}"/>
              </a:ext>
            </a:extLst>
          </p:cNvPr>
          <p:cNvSpPr/>
          <p:nvPr userDrawn="1"/>
        </p:nvSpPr>
        <p:spPr>
          <a:xfrm>
            <a:off x="0" y="1160463"/>
            <a:ext cx="12192000" cy="5697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Logo Feuerwehr-Unfallkasse für Hamburg, Mecklenburg-Vorpommern und Schleswig-Holstein (HFUK Nord)">
            <a:extLst>
              <a:ext uri="{FF2B5EF4-FFF2-40B4-BE49-F238E27FC236}">
                <a16:creationId xmlns:a16="http://schemas.microsoft.com/office/drawing/2014/main" id="{6FA7B2CE-6B8D-5D45-B8B9-7E343A8A8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692" y="228601"/>
            <a:ext cx="4029564" cy="7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365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BCB68E7-D25F-5A4E-8763-916C479898DB}"/>
              </a:ext>
            </a:extLst>
          </p:cNvPr>
          <p:cNvSpPr/>
          <p:nvPr userDrawn="1"/>
        </p:nvSpPr>
        <p:spPr>
          <a:xfrm>
            <a:off x="0" y="1160463"/>
            <a:ext cx="12192000" cy="5697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BED54-F2C9-0144-BF1C-4ED1B9BBF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781" y="1881188"/>
            <a:ext cx="5027832" cy="1223961"/>
          </a:xfrm>
        </p:spPr>
        <p:txBody>
          <a:bodyPr vert="horz" lIns="0" tIns="0" rIns="90000" anchor="t" anchorCtr="0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EA2CA5-9E78-C14A-8CFA-CE7601D536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781" y="3607635"/>
            <a:ext cx="5027832" cy="492032"/>
          </a:xfrm>
        </p:spPr>
        <p:txBody>
          <a:bodyPr lIns="0" tIns="0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 Untertitel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FC07B55-EEC7-8340-83F1-6F49FB3DFD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74714" y="5226904"/>
            <a:ext cx="5027832" cy="720724"/>
          </a:xfrm>
        </p:spPr>
        <p:txBody>
          <a:bodyPr lIns="0" t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
Autor, Datum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F73DB2B4-E788-D442-A28E-A228D38A023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5388" y="1160463"/>
            <a:ext cx="5916612" cy="569753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8" name="Grafik 7" descr="Logo Feuerwehr-Unfallkasse für Hamburg, Mecklenburg-Vorpommern und Schleswig-Holstein (HFUK Nord)">
            <a:extLst>
              <a:ext uri="{FF2B5EF4-FFF2-40B4-BE49-F238E27FC236}">
                <a16:creationId xmlns:a16="http://schemas.microsoft.com/office/drawing/2014/main" id="{6FA7B2CE-6B8D-5D45-B8B9-7E343A8A8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692" y="228601"/>
            <a:ext cx="4029564" cy="7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7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273">
          <p15:clr>
            <a:srgbClr val="FBAE40"/>
          </p15:clr>
        </p15:guide>
        <p15:guide id="17" orient="horz" pos="19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1D27E-84D9-2E45-9F1C-4A8CA5E84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877" y="1881188"/>
            <a:ext cx="10434411" cy="710973"/>
          </a:xfrm>
        </p:spPr>
        <p:txBody>
          <a:bodyPr lIns="0" tIns="0" anchor="t" anchorCtr="0">
            <a:noAutofit/>
          </a:bodyPr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Kapitelüberschrift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9541AD-6152-0249-B028-D9DEB8D0F3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2877" y="2600326"/>
            <a:ext cx="10442575" cy="1500187"/>
          </a:xfrm>
        </p:spPr>
        <p:txBody>
          <a:bodyPr lIns="0" tIns="0"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Untertitel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4370092F-E555-F64E-A70D-D9A61B2B3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3" y="6391518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F1EC4BA3-D4B3-DB49-8C1C-74B347454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63423" y="6391519"/>
            <a:ext cx="189327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AD3E5B39-6D0A-654D-A1FE-50888F5ADA74}" type="datetimeFigureOut">
              <a:rPr lang="de-DE" smtClean="0"/>
              <a:pPr/>
              <a:t>07.01.2025</a:t>
            </a:fld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CC49F0CA-E924-CF47-A1A2-8509CFBB5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4009" y="6393961"/>
            <a:ext cx="189327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167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6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6C0F3BA-DA44-C14F-BC26-E331C475E371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A1E26"/>
          </a:solidFill>
          <a:ln>
            <a:solidFill>
              <a:srgbClr val="DA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859B07-AF76-FC43-A31F-25F8413AC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1" y="1160463"/>
            <a:ext cx="10442576" cy="520702"/>
          </a:xfrm>
        </p:spPr>
        <p:txBody>
          <a:bodyPr lIns="0" tIns="0" anchor="t" anchorCtr="0">
            <a:noAutofit/>
          </a:bodyPr>
          <a:lstStyle>
            <a:lvl1pPr>
              <a:defRPr sz="2800" b="1" i="0" baseline="0">
                <a:solidFill>
                  <a:srgbClr val="DA1E26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63BDCA97-09D9-FF46-86B2-F7B12C88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3B0310-FA6C-7946-85B6-E154E10A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D3E5B39-6D0A-654D-A1FE-50888F5ADA74}" type="datetimeFigureOut">
              <a:rPr lang="de-DE" smtClean="0"/>
              <a:pPr/>
              <a:t>07.01.2025</a:t>
            </a:fld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24940C1-6E0B-F74C-B89E-E6C5AD49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4818650-A180-1C48-8C74-63F02CA6D1B9}"/>
              </a:ext>
            </a:extLst>
          </p:cNvPr>
          <p:cNvCxnSpPr/>
          <p:nvPr userDrawn="1"/>
        </p:nvCxnSpPr>
        <p:spPr>
          <a:xfrm>
            <a:off x="0" y="762994"/>
            <a:ext cx="12192000" cy="0"/>
          </a:xfrm>
          <a:prstGeom prst="line">
            <a:avLst/>
          </a:prstGeom>
          <a:ln w="25400">
            <a:solidFill>
              <a:srgbClr val="DA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1DF8952-5A06-D34A-9B54-84ADB6D146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/>
        <p:txBody>
          <a:bodyPr t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Hier steht ein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625816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7D76109-3406-034C-A080-04FF75E07FE4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A1E26"/>
          </a:solidFill>
          <a:ln>
            <a:solidFill>
              <a:srgbClr val="DA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5BD697-D068-CD4A-93E3-7B5203F9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579" y="1160463"/>
            <a:ext cx="10435544" cy="522969"/>
          </a:xfrm>
        </p:spPr>
        <p:txBody>
          <a:bodyPr lIns="0" tIns="0" rIns="90000" anchor="t" anchorCtr="0">
            <a:noAutofit/>
          </a:bodyPr>
          <a:lstStyle>
            <a:lvl1pPr>
              <a:defRPr sz="2800" b="1" i="0" baseline="0">
                <a:solidFill>
                  <a:srgbClr val="DA1E26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77151CE-69C3-6F4C-807D-0CD0719A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CAA3806-6430-334E-9328-E239789B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/>
          <a:p>
            <a:fld id="{AD3E5B39-6D0A-654D-A1FE-50888F5ADA74}" type="datetimeFigureOut">
              <a:rPr lang="de-DE" smtClean="0"/>
              <a:pPr/>
              <a:t>07.01.2025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83C436B-9C86-DE4D-8B23-9F16AB58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59D6CB8-D562-F74D-96F6-C03C066181D1}"/>
              </a:ext>
            </a:extLst>
          </p:cNvPr>
          <p:cNvCxnSpPr/>
          <p:nvPr userDrawn="1"/>
        </p:nvCxnSpPr>
        <p:spPr>
          <a:xfrm>
            <a:off x="0" y="762994"/>
            <a:ext cx="12192000" cy="0"/>
          </a:xfrm>
          <a:prstGeom prst="line">
            <a:avLst/>
          </a:prstGeom>
          <a:ln w="25400">
            <a:solidFill>
              <a:srgbClr val="DA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C7D3026-1B65-F347-83CC-E5B76CF43C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3" y="1881188"/>
            <a:ext cx="5041900" cy="4068762"/>
          </a:xfrm>
        </p:spPr>
        <p:txBody>
          <a:bodyPr tIns="0"/>
          <a:lstStyle/>
          <a:p>
            <a:pPr lvl="0"/>
            <a:r>
              <a:rPr lang="de-DE" dirty="0"/>
              <a:t>Hier steht ein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FCFFAED-C4CB-624F-801E-5CAB42B232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388" y="1881188"/>
            <a:ext cx="5033962" cy="4068762"/>
          </a:xfrm>
        </p:spPr>
        <p:txBody>
          <a:bodyPr tIns="0"/>
          <a:lstStyle/>
          <a:p>
            <a:pPr lvl="0"/>
            <a:r>
              <a:rPr lang="de-DE" dirty="0"/>
              <a:t>Hier steht ein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83644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r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7D76109-3406-034C-A080-04FF75E07FE4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A1E26"/>
          </a:solidFill>
          <a:ln>
            <a:solidFill>
              <a:srgbClr val="DA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5BD697-D068-CD4A-93E3-7B5203F9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579" y="1160463"/>
            <a:ext cx="10435544" cy="522969"/>
          </a:xfrm>
        </p:spPr>
        <p:txBody>
          <a:bodyPr lIns="0" tIns="0" rIns="90000" anchor="t" anchorCtr="0">
            <a:noAutofit/>
          </a:bodyPr>
          <a:lstStyle>
            <a:lvl1pPr>
              <a:defRPr sz="2800" b="1" i="0" baseline="0">
                <a:solidFill>
                  <a:srgbClr val="DA1E26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77151CE-69C3-6F4C-807D-0CD0719A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CAA3806-6430-334E-9328-E239789B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/>
          <a:p>
            <a:fld id="{AD3E5B39-6D0A-654D-A1FE-50888F5ADA74}" type="datetimeFigureOut">
              <a:rPr lang="de-DE" smtClean="0"/>
              <a:pPr/>
              <a:t>07.01.2025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83C436B-9C86-DE4D-8B23-9F16AB58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59D6CB8-D562-F74D-96F6-C03C066181D1}"/>
              </a:ext>
            </a:extLst>
          </p:cNvPr>
          <p:cNvCxnSpPr/>
          <p:nvPr userDrawn="1"/>
        </p:nvCxnSpPr>
        <p:spPr>
          <a:xfrm>
            <a:off x="0" y="762994"/>
            <a:ext cx="12192000" cy="0"/>
          </a:xfrm>
          <a:prstGeom prst="line">
            <a:avLst/>
          </a:prstGeom>
          <a:ln w="25400">
            <a:solidFill>
              <a:srgbClr val="DA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9AE88C-4931-B34F-BBFD-AC1F47CE0C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3" y="1881188"/>
            <a:ext cx="3960812" cy="4068762"/>
          </a:xfrm>
        </p:spPr>
        <p:txBody>
          <a:bodyPr tIns="0"/>
          <a:lstStyle/>
          <a:p>
            <a:pPr lvl="0"/>
            <a:r>
              <a:rPr lang="de-DE" dirty="0"/>
              <a:t>Hier steht ein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E28C41-A30B-BB4D-9B5A-18EE464F051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95888" y="1881188"/>
            <a:ext cx="6113462" cy="4068762"/>
          </a:xfrm>
        </p:spPr>
        <p:txBody>
          <a:bodyPr tIns="0"/>
          <a:lstStyle/>
          <a:p>
            <a:pPr lvl="0"/>
            <a:r>
              <a:rPr lang="de-DE" dirty="0"/>
              <a:t>Hier steht ein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07784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6C0F3BA-DA44-C14F-BC26-E331C475E371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A1E26"/>
          </a:solidFill>
          <a:ln>
            <a:solidFill>
              <a:srgbClr val="DA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859B07-AF76-FC43-A31F-25F8413AC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1" y="1160463"/>
            <a:ext cx="10442576" cy="520702"/>
          </a:xfrm>
        </p:spPr>
        <p:txBody>
          <a:bodyPr lIns="0" tIns="0" anchor="t" anchorCtr="0">
            <a:noAutofit/>
          </a:bodyPr>
          <a:lstStyle>
            <a:lvl1pPr>
              <a:defRPr sz="2800" b="1" i="0" baseline="0">
                <a:solidFill>
                  <a:srgbClr val="DA1E26"/>
                </a:solidFill>
              </a:defRPr>
            </a:lvl1pPr>
          </a:lstStyle>
          <a:p>
            <a:r>
              <a:rPr lang="de-DE" dirty="0"/>
              <a:t>Dies ist eine Tabellenfolie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63BDCA97-09D9-FF46-86B2-F7B12C88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3B0310-FA6C-7946-85B6-E154E10A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D3E5B39-6D0A-654D-A1FE-50888F5ADA74}" type="datetimeFigureOut">
              <a:rPr lang="de-DE" smtClean="0"/>
              <a:pPr/>
              <a:t>07.01.2025</a:t>
            </a:fld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24940C1-6E0B-F74C-B89E-E6C5AD49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4818650-A180-1C48-8C74-63F02CA6D1B9}"/>
              </a:ext>
            </a:extLst>
          </p:cNvPr>
          <p:cNvCxnSpPr/>
          <p:nvPr userDrawn="1"/>
        </p:nvCxnSpPr>
        <p:spPr>
          <a:xfrm>
            <a:off x="0" y="762994"/>
            <a:ext cx="12192000" cy="0"/>
          </a:xfrm>
          <a:prstGeom prst="line">
            <a:avLst/>
          </a:prstGeom>
          <a:ln w="25400">
            <a:solidFill>
              <a:srgbClr val="DA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780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FD6188F8-C64B-7B48-A17B-544ED2E9AE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5936" y="0"/>
            <a:ext cx="12197936" cy="6858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Platzhalter für Bild</a:t>
            </a:r>
          </a:p>
        </p:txBody>
      </p:sp>
    </p:spTree>
    <p:extLst>
      <p:ext uri="{BB962C8B-B14F-4D97-AF65-F5344CB8AC3E}">
        <p14:creationId xmlns:p14="http://schemas.microsoft.com/office/powerpoint/2010/main" val="308515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FD6188F8-C64B-7B48-A17B-544ED2E9AE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5936" y="0"/>
            <a:ext cx="12197936" cy="6858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Platzhalter für Bild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096E326-A306-9449-B815-5B3E27351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4391922"/>
            <a:ext cx="5564724" cy="1835027"/>
          </a:xfrm>
          <a:solidFill>
            <a:schemeClr val="tx2"/>
          </a:solidFill>
        </p:spPr>
        <p:txBody>
          <a:bodyPr wrap="square" lIns="360000" tIns="360000" rIns="360000" bIns="360000" anchor="t" anchorCtr="0">
            <a:spAutoFit/>
          </a:bodyPr>
          <a:lstStyle>
            <a:lvl1pPr>
              <a:defRPr sz="20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»Hier steht ein Zitat, welches über mehrere Zeilen gehen kann, was kein Problem ist, da diese Folie genug Platz dafür bietet.« </a:t>
            </a:r>
          </a:p>
        </p:txBody>
      </p:sp>
    </p:spTree>
    <p:extLst>
      <p:ext uri="{BB962C8B-B14F-4D97-AF65-F5344CB8AC3E}">
        <p14:creationId xmlns:p14="http://schemas.microsoft.com/office/powerpoint/2010/main" val="258810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1"/>
            <a:ext cx="12192000" cy="75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72968E-AE03-8F46-861E-3A044FC5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160463"/>
            <a:ext cx="10442574" cy="665185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8A3344-B054-6F48-8622-EC24CA486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881187"/>
            <a:ext cx="10442574" cy="40687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r>
              <a:rPr lang="de-DE" dirty="0"/>
              <a:t>Aufzählungspunkt 1. Ordnung</a:t>
            </a:r>
          </a:p>
          <a:p>
            <a:pPr lvl="1"/>
            <a:r>
              <a:rPr lang="de-DE" dirty="0"/>
              <a:t>Aufzählungspunkt 2. Ordnung</a:t>
            </a:r>
          </a:p>
          <a:p>
            <a:pPr lvl="2"/>
            <a:r>
              <a:rPr lang="de-DE" dirty="0"/>
              <a:t>Aufzählungspunkt 3. Ordnung</a:t>
            </a:r>
          </a:p>
          <a:p>
            <a:pPr lvl="3"/>
            <a:r>
              <a:rPr lang="de-DE" dirty="0"/>
              <a:t>Aufzählungspunkt 4. Ordnung</a:t>
            </a:r>
          </a:p>
          <a:p>
            <a:pPr lvl="4"/>
            <a:r>
              <a:rPr lang="de-DE" dirty="0"/>
              <a:t>Aufzählungspunkt 5. Ordnung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AA3143-6D67-A249-80A0-870F2EC21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3" y="6394849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D50990-9108-1740-84C0-29EED8529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6475" y="6394850"/>
            <a:ext cx="180022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AD3E5B39-6D0A-654D-A1FE-50888F5ADA74}" type="datetimeFigureOut">
              <a:rPr lang="de-DE" smtClean="0"/>
              <a:pPr/>
              <a:t>07.01.2025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F88D46-A748-FB42-87A9-33A26DCA5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17061" y="6397292"/>
            <a:ext cx="180022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2B98F5-E81A-6046-862C-FEEB0F1781C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68901" y="192560"/>
            <a:ext cx="2182199" cy="3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51" r:id="rId3"/>
    <p:sldLayoutId id="2147483650" r:id="rId4"/>
    <p:sldLayoutId id="2147483652" r:id="rId5"/>
    <p:sldLayoutId id="2147483666" r:id="rId6"/>
    <p:sldLayoutId id="2147483663" r:id="rId7"/>
    <p:sldLayoutId id="2147483655" r:id="rId8"/>
    <p:sldLayoutId id="2147483667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55555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rgbClr val="555555"/>
          </a:solidFill>
          <a:latin typeface="Arial" panose="020B060402020202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b="0" i="0" kern="1200" baseline="0">
          <a:solidFill>
            <a:srgbClr val="555555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rgbClr val="555555"/>
          </a:solidFill>
          <a:latin typeface="+mn-lt"/>
          <a:ea typeface="+mn-ea"/>
          <a:cs typeface="+mn-cs"/>
        </a:defRPr>
      </a:lvl3pPr>
      <a:lvl4pPr marL="864000" marR="0" indent="-2160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 baseline="0">
          <a:solidFill>
            <a:srgbClr val="555555"/>
          </a:solidFill>
          <a:latin typeface="+mn-lt"/>
          <a:ea typeface="+mn-ea"/>
          <a:cs typeface="+mn-cs"/>
        </a:defRPr>
      </a:lvl4pPr>
      <a:lvl5pPr marL="1080000" marR="0" indent="-2160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rgbClr val="555555"/>
          </a:solidFill>
          <a:latin typeface="+mn-lt"/>
          <a:ea typeface="+mn-ea"/>
          <a:cs typeface="+mn-cs"/>
        </a:defRPr>
      </a:lvl5pPr>
      <a:lvl6pPr marL="1152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27" userDrawn="1">
          <p15:clr>
            <a:srgbClr val="F26B43"/>
          </p15:clr>
        </p15:guide>
        <p15:guide id="2" pos="551" userDrawn="1">
          <p15:clr>
            <a:srgbClr val="F26B43"/>
          </p15:clr>
        </p15:guide>
        <p15:guide id="3" pos="7129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3273" userDrawn="1">
          <p15:clr>
            <a:srgbClr val="F26B43"/>
          </p15:clr>
        </p15:guide>
        <p15:guide id="6" pos="3046" userDrawn="1">
          <p15:clr>
            <a:srgbClr val="F26B43"/>
          </p15:clr>
        </p15:guide>
        <p15:guide id="7" pos="4407" userDrawn="1">
          <p15:clr>
            <a:srgbClr val="F26B43"/>
          </p15:clr>
        </p15:guide>
        <p15:guide id="8" pos="4634" userDrawn="1">
          <p15:clr>
            <a:srgbClr val="F26B43"/>
          </p15:clr>
        </p15:guide>
        <p15:guide id="9" orient="horz" pos="1185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  <p15:guide id="11" orient="horz" pos="731" userDrawn="1">
          <p15:clr>
            <a:srgbClr val="F26B43"/>
          </p15:clr>
        </p15:guide>
        <p15:guide id="12" orient="horz" pos="323" userDrawn="1">
          <p15:clr>
            <a:srgbClr val="F26B43"/>
          </p15:clr>
        </p15:guide>
        <p15:guide id="13" orient="horz" pos="1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8F4ADDC-C94B-D643-B99B-54957D172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Überarbeitung DIN 14092 </a:t>
            </a:r>
            <a:br>
              <a:rPr lang="de-DE" dirty="0" smtClean="0"/>
            </a:br>
            <a:r>
              <a:rPr lang="de-DE" dirty="0" smtClean="0"/>
              <a:t>Teil 1,3 und 7</a:t>
            </a:r>
            <a:endParaRPr lang="de-DE" dirty="0"/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AE5269D0-9974-0C40-909D-1DC1CBCA5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780" y="3607635"/>
            <a:ext cx="6679807" cy="492032"/>
          </a:xfrm>
        </p:spPr>
        <p:txBody>
          <a:bodyPr/>
          <a:lstStyle/>
          <a:p>
            <a:r>
              <a:rPr lang="de-DE" dirty="0" smtClean="0"/>
              <a:t>Übersicht der wichtigsten Änderungen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7869AD8-D0B6-7D44-9E4E-20BE224835F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e-DE" dirty="0" smtClean="0"/>
              <a:t>HFUK Nord</a:t>
            </a:r>
            <a:endParaRPr lang="de-DE" dirty="0"/>
          </a:p>
        </p:txBody>
      </p:sp>
      <p:pic>
        <p:nvPicPr>
          <p:cNvPr id="7" name="Grafik 6" descr="Logo Feuerwehr-Unfallkasse für Hamburg, Mecklenburg-Vorpommern und Schleswig-Holstein (HFUK Nord)">
            <a:extLst>
              <a:ext uri="{FF2B5EF4-FFF2-40B4-BE49-F238E27FC236}">
                <a16:creationId xmlns:a16="http://schemas.microsoft.com/office/drawing/2014/main" id="{ABAFE6E6-F652-7242-ABA2-BDA27BA2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2" y="228601"/>
            <a:ext cx="4029564" cy="7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Anforderungen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7"/>
            <a:ext cx="10442574" cy="4209062"/>
          </a:xfrm>
        </p:spPr>
        <p:txBody>
          <a:bodyPr/>
          <a:lstStyle/>
          <a:p>
            <a:r>
              <a:rPr lang="de-DE" sz="2400" dirty="0" smtClean="0">
                <a:solidFill>
                  <a:srgbClr val="474747"/>
                </a:solidFill>
              </a:rPr>
              <a:t>Trennung der Funktionsbereiche innerhalb </a:t>
            </a:r>
            <a:r>
              <a:rPr lang="de-DE" sz="2400" dirty="0">
                <a:solidFill>
                  <a:srgbClr val="474747"/>
                </a:solidFill>
              </a:rPr>
              <a:t>des Gebäudes </a:t>
            </a:r>
            <a:r>
              <a:rPr lang="de-DE" sz="2400" dirty="0" smtClean="0">
                <a:solidFill>
                  <a:srgbClr val="474747"/>
                </a:solidFill>
              </a:rPr>
              <a:t>durch </a:t>
            </a:r>
            <a:r>
              <a:rPr lang="de-DE" sz="2400" dirty="0">
                <a:solidFill>
                  <a:srgbClr val="474747"/>
                </a:solidFill>
              </a:rPr>
              <a:t>eingeschränkte Zutrittsmöglichkeiten zu sensiblen Bereichen erfolgen. </a:t>
            </a:r>
          </a:p>
          <a:p>
            <a:endParaRPr lang="de-DE" sz="2400" dirty="0">
              <a:solidFill>
                <a:srgbClr val="474747"/>
              </a:solidFill>
            </a:endParaRPr>
          </a:p>
          <a:p>
            <a:r>
              <a:rPr lang="de-DE" sz="2400" dirty="0" smtClean="0">
                <a:solidFill>
                  <a:srgbClr val="474747"/>
                </a:solidFill>
              </a:rPr>
              <a:t>Evtl. Einsatz </a:t>
            </a:r>
            <a:r>
              <a:rPr lang="de-DE" sz="2400" dirty="0">
                <a:solidFill>
                  <a:srgbClr val="474747"/>
                </a:solidFill>
              </a:rPr>
              <a:t>von elektronischen Schließ- und </a:t>
            </a:r>
            <a:r>
              <a:rPr lang="de-DE" sz="2400" dirty="0" smtClean="0">
                <a:solidFill>
                  <a:srgbClr val="474747"/>
                </a:solidFill>
              </a:rPr>
              <a:t>Zutrittskontrollsystemen</a:t>
            </a:r>
            <a:endParaRPr lang="de-DE" sz="2400" dirty="0">
              <a:solidFill>
                <a:srgbClr val="474747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80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Anforderungen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7"/>
            <a:ext cx="10442574" cy="4209062"/>
          </a:xfrm>
        </p:spPr>
        <p:txBody>
          <a:bodyPr/>
          <a:lstStyle/>
          <a:p>
            <a:r>
              <a:rPr lang="de-DE" sz="2400" dirty="0" smtClean="0">
                <a:solidFill>
                  <a:srgbClr val="474747"/>
                </a:solidFill>
              </a:rPr>
              <a:t>Prüfung der Verhältnismäßigkeit bei der Dimensionierung von Sanitäreinrichtungen unter Berücksichtigung der betrieblichen Situation</a:t>
            </a:r>
          </a:p>
          <a:p>
            <a:endParaRPr lang="de-DE" sz="2400" dirty="0">
              <a:solidFill>
                <a:srgbClr val="474747"/>
              </a:solidFill>
            </a:endParaRPr>
          </a:p>
          <a:p>
            <a:r>
              <a:rPr lang="de-DE" sz="2400" dirty="0" smtClean="0">
                <a:solidFill>
                  <a:srgbClr val="474747"/>
                </a:solidFill>
              </a:rPr>
              <a:t>Bei </a:t>
            </a:r>
            <a:r>
              <a:rPr lang="de-DE" sz="2400" dirty="0">
                <a:solidFill>
                  <a:srgbClr val="474747"/>
                </a:solidFill>
              </a:rPr>
              <a:t>der Planung von Feuerwehrhäusern sollte auf eine ökologisch nachhaltige bauliche und technische Gestaltung besonderer Wert gelegt werden.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5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Anforderungen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7"/>
            <a:ext cx="10442574" cy="420906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" b="9292"/>
          <a:stretch/>
        </p:blipFill>
        <p:spPr>
          <a:xfrm>
            <a:off x="874711" y="1756309"/>
            <a:ext cx="10356881" cy="44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Anforderungen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7"/>
            <a:ext cx="10442574" cy="4209062"/>
          </a:xfrm>
        </p:spPr>
        <p:txBody>
          <a:bodyPr>
            <a:normAutofit/>
          </a:bodyPr>
          <a:lstStyle/>
          <a:p>
            <a:r>
              <a:rPr lang="de-DE" sz="2400" dirty="0"/>
              <a:t>Aufgrund der Gefährlichkeit der an der Technik sowie an der Persönlichen Schutzausrüstung anhaftenden Gefahrstoffe aus Brandeinsätzen sowie Übungen in holzbefeuerten Brandübungsanlagen müssen Vorkehrungen zum Gesundheitsschutz getroffen werden. </a:t>
            </a:r>
            <a:endParaRPr lang="de-DE" sz="2400" dirty="0" smtClean="0"/>
          </a:p>
          <a:p>
            <a:r>
              <a:rPr lang="de-DE" sz="2400" dirty="0" smtClean="0"/>
              <a:t>Eine </a:t>
            </a:r>
            <a:r>
              <a:rPr lang="de-DE" sz="2400" dirty="0"/>
              <a:t>Kontaminationsverschleppung muss vermieden werden. </a:t>
            </a:r>
            <a:endParaRPr lang="de-DE" sz="2400" dirty="0" smtClean="0"/>
          </a:p>
          <a:p>
            <a:r>
              <a:rPr lang="de-DE" sz="2400" dirty="0" smtClean="0"/>
              <a:t>Es muss sichergestellt werden, dass die umfassende </a:t>
            </a:r>
            <a:r>
              <a:rPr lang="de-DE" sz="2400" dirty="0"/>
              <a:t>Körperhygiene schnellstmöglich erfolgen kann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Bei </a:t>
            </a:r>
            <a:r>
              <a:rPr lang="de-DE" sz="2400" dirty="0"/>
              <a:t>der Festlegung der Anforderungen an Feuerwehrhäuser wird zugrunde gelegt, dass kontaminierte Einsatzkleidung sowie kontaminierte Technik an der Einsatzstelle separiert und geeigneten Werkstätten zugeführt werden</a:t>
            </a:r>
          </a:p>
        </p:txBody>
      </p:sp>
    </p:spTree>
    <p:extLst>
      <p:ext uri="{BB962C8B-B14F-4D97-AF65-F5344CB8AC3E}">
        <p14:creationId xmlns:p14="http://schemas.microsoft.com/office/powerpoint/2010/main" val="5171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/ Neuerungen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7"/>
            <a:ext cx="10442574" cy="420906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Die </a:t>
            </a:r>
            <a:r>
              <a:rPr lang="de-DE" sz="2400" dirty="0"/>
              <a:t>lichte Breite von Fluren, die dem Einsatzablauf dienen, muss mindestens 1,80 m betragen</a:t>
            </a:r>
            <a:r>
              <a:rPr lang="de-DE" sz="2400" dirty="0" smtClean="0"/>
              <a:t>.</a:t>
            </a:r>
          </a:p>
          <a:p>
            <a:endParaRPr lang="de-DE" sz="2400" dirty="0"/>
          </a:p>
          <a:p>
            <a:r>
              <a:rPr lang="de-DE" sz="2400" dirty="0"/>
              <a:t>Die Zugänge in die Fahrzeughalle und zu den Fahrzeugstellplätzen müssen so gewählt werden, dass Verkehrswege nicht vor die Fahrzeuge führen.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459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125" t="1405" r="1901" b="1193"/>
          <a:stretch/>
        </p:blipFill>
        <p:spPr>
          <a:xfrm>
            <a:off x="2260598" y="838200"/>
            <a:ext cx="7670801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/ Neuerungen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7"/>
            <a:ext cx="10442574" cy="420906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Umkleidebereich </a:t>
            </a:r>
            <a:r>
              <a:rPr lang="de-DE" sz="2400" dirty="0"/>
              <a:t>pro Nutzer 1,5 m²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219"/>
          <a:stretch/>
        </p:blipFill>
        <p:spPr>
          <a:xfrm>
            <a:off x="7004241" y="2578100"/>
            <a:ext cx="4795645" cy="3512149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214314" y="3428999"/>
            <a:ext cx="6372516" cy="2762849"/>
            <a:chOff x="214314" y="3428999"/>
            <a:chExt cx="6372516" cy="276284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314" y="3428999"/>
              <a:ext cx="6372516" cy="2762849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 rot="16200000">
              <a:off x="-127364" y="4619923"/>
              <a:ext cx="1256749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1,0 m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00568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/ Neuerungen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7"/>
            <a:ext cx="10442574" cy="420906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Mindestanzahl </a:t>
            </a:r>
            <a:r>
              <a:rPr lang="de-DE" sz="2400" dirty="0"/>
              <a:t>PKW-Stellplätze 9</a:t>
            </a:r>
          </a:p>
          <a:p>
            <a:r>
              <a:rPr lang="de-DE" sz="2400" dirty="0"/>
              <a:t>Breite Stellplätze 2,75 Meter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99" y="2400299"/>
            <a:ext cx="6416468" cy="379154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22" y="2280942"/>
            <a:ext cx="6796745" cy="40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 an den Standort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6"/>
            <a:ext cx="10442574" cy="459581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Auswahl eines Standortes muss </a:t>
            </a:r>
            <a:r>
              <a:rPr lang="de-DE" sz="2400" dirty="0"/>
              <a:t>unter Berücksichtigung aller taktischen Erwägungen (z. B. Hilfsfrist, Verkehrsanbindung) </a:t>
            </a:r>
            <a:r>
              <a:rPr lang="de-DE" sz="2400" dirty="0" smtClean="0"/>
              <a:t>erfolgen</a:t>
            </a:r>
          </a:p>
          <a:p>
            <a:endParaRPr lang="de-DE" sz="2400" dirty="0" smtClean="0"/>
          </a:p>
          <a:p>
            <a:r>
              <a:rPr lang="de-DE" sz="2400" dirty="0" smtClean="0"/>
              <a:t>Leichte </a:t>
            </a:r>
            <a:r>
              <a:rPr lang="de-DE" sz="2400" dirty="0"/>
              <a:t>Erreichbarkeit sowie gute Zu- und Abfahrtmöglichkeiten müssen gegeben </a:t>
            </a:r>
            <a:r>
              <a:rPr lang="de-DE" sz="2400" dirty="0" smtClean="0"/>
              <a:t>sein</a:t>
            </a:r>
          </a:p>
          <a:p>
            <a:endParaRPr lang="de-DE" sz="2400" dirty="0"/>
          </a:p>
          <a:p>
            <a:r>
              <a:rPr lang="de-DE" sz="2400" dirty="0"/>
              <a:t>Bei </a:t>
            </a:r>
            <a:r>
              <a:rPr lang="de-DE" sz="2400" dirty="0" smtClean="0"/>
              <a:t>Errichtung </a:t>
            </a:r>
            <a:r>
              <a:rPr lang="de-DE" sz="2400" dirty="0"/>
              <a:t>von Feuerwehrhäusern in der Nähe von Gebäuden mit größeren Menschenansammlungen (</a:t>
            </a:r>
            <a:r>
              <a:rPr lang="de-DE" sz="2400" dirty="0" smtClean="0"/>
              <a:t>Schulen, Sportanlagen, usw</a:t>
            </a:r>
            <a:r>
              <a:rPr lang="de-DE" sz="2400" dirty="0"/>
              <a:t>.) </a:t>
            </a:r>
            <a:endParaRPr lang="de-DE" sz="24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2400" dirty="0" smtClean="0"/>
              <a:t>Vermeidung </a:t>
            </a:r>
            <a:r>
              <a:rPr lang="de-DE" sz="2400" dirty="0"/>
              <a:t>einer Gefährdung von Personen im Bereich der Aus- und </a:t>
            </a:r>
            <a:r>
              <a:rPr lang="de-DE" sz="2400" dirty="0" smtClean="0"/>
              <a:t> Zufahrten </a:t>
            </a:r>
            <a:r>
              <a:rPr lang="de-DE" sz="2400" dirty="0"/>
              <a:t>durch entsprechende Platzierung, Verkehrswegeführung und ggf. </a:t>
            </a:r>
            <a:r>
              <a:rPr lang="de-DE" sz="2400" dirty="0" smtClean="0"/>
              <a:t>Abtrennung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480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DIN 14092 Teil 3 - Feuerwehrübungstürme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6"/>
            <a:ext cx="10442574" cy="4595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/>
              <a:t>Blitzschutz</a:t>
            </a:r>
            <a:endParaRPr lang="de-DE" sz="2400" b="1" dirty="0"/>
          </a:p>
          <a:p>
            <a:r>
              <a:rPr lang="de-DE" sz="2400" dirty="0" smtClean="0"/>
              <a:t>Forderung eines Überspannungsschutzes zusätzlich </a:t>
            </a:r>
            <a:r>
              <a:rPr lang="de-DE" sz="2400" dirty="0"/>
              <a:t>zu dem bisher geforderten </a:t>
            </a:r>
            <a:r>
              <a:rPr lang="de-DE" sz="2400" dirty="0" smtClean="0"/>
              <a:t>Blitzschutz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2400" b="1" dirty="0"/>
              <a:t>Beleuchtung</a:t>
            </a:r>
          </a:p>
          <a:p>
            <a:pPr marL="0" indent="0">
              <a:buNone/>
            </a:pPr>
            <a:r>
              <a:rPr lang="de-DE" sz="2400" dirty="0" smtClean="0"/>
              <a:t>Ergänzung der Beleuchtung für Übungsflächen:</a:t>
            </a:r>
          </a:p>
          <a:p>
            <a:r>
              <a:rPr lang="de-DE" sz="2400" dirty="0" smtClean="0"/>
              <a:t>Die </a:t>
            </a:r>
            <a:r>
              <a:rPr lang="de-DE" sz="2400" dirty="0"/>
              <a:t>Beleuchtung soll demnach „möglichst blendfrei“ sein und gegen starkes Strahlwasser, mindestens nach IP66 ausgelegt sein. </a:t>
            </a:r>
            <a:endParaRPr lang="de-DE" sz="2400" dirty="0" smtClean="0"/>
          </a:p>
          <a:p>
            <a:r>
              <a:rPr lang="de-DE" sz="2400" dirty="0" smtClean="0"/>
              <a:t>Es </a:t>
            </a:r>
            <a:r>
              <a:rPr lang="de-DE" sz="2400" dirty="0"/>
              <a:t>wurde die Formulierung „möglichst blendfrei“ gewählt, da eine blendfreie Beleuchtung nicht genau beschreibbar oder messbar ist.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098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Überarbeitung der DIN 14092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Inhalt:</a:t>
            </a:r>
          </a:p>
          <a:p>
            <a:pPr marL="0" indent="0">
              <a:buNone/>
            </a:pPr>
            <a:endParaRPr lang="de-DE" sz="2400" b="1" dirty="0" smtClean="0"/>
          </a:p>
          <a:p>
            <a:r>
              <a:rPr lang="de-DE" sz="2400" dirty="0" smtClean="0"/>
              <a:t>DIN </a:t>
            </a:r>
            <a:r>
              <a:rPr lang="de-DE" sz="2400" dirty="0"/>
              <a:t>14092 Teil 1 – Planungsgrundlagen</a:t>
            </a:r>
          </a:p>
          <a:p>
            <a:r>
              <a:rPr lang="de-DE" sz="2400" dirty="0"/>
              <a:t>DIN 14092 Teil 3 – Feuerwehrübungsturm</a:t>
            </a:r>
          </a:p>
          <a:p>
            <a:r>
              <a:rPr lang="de-DE" sz="2400" dirty="0"/>
              <a:t>DIN 14092 Teil 7 – Werkstätten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6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CAEA384-BF47-9249-A913-B16A665D7EB9}"/>
              </a:ext>
            </a:extLst>
          </p:cNvPr>
          <p:cNvSpPr txBox="1"/>
          <p:nvPr/>
        </p:nvSpPr>
        <p:spPr>
          <a:xfrm>
            <a:off x="889703" y="1896178"/>
            <a:ext cx="4814588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2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Vielen Dank</a:t>
            </a:r>
          </a:p>
          <a:p>
            <a:r>
              <a:rPr lang="de-DE" sz="32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32254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Überarbeitung der DIN 14092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Überprüfung einer Norm </a:t>
            </a:r>
            <a:r>
              <a:rPr lang="de-DE" sz="2400" b="1" dirty="0" smtClean="0">
                <a:sym typeface="Wingdings" panose="05000000000000000000" pitchFamily="2" charset="2"/>
              </a:rPr>
              <a:t>alle </a:t>
            </a:r>
            <a:r>
              <a:rPr lang="de-DE" sz="2400" b="1" dirty="0">
                <a:sym typeface="Wingdings" panose="05000000000000000000" pitchFamily="2" charset="2"/>
              </a:rPr>
              <a:t>5 Jahre </a:t>
            </a:r>
            <a:r>
              <a:rPr lang="de-DE" sz="2400" dirty="0" smtClean="0">
                <a:sym typeface="Wingdings" panose="05000000000000000000" pitchFamily="2" charset="2"/>
              </a:rPr>
              <a:t>hinsichtlich </a:t>
            </a:r>
            <a:r>
              <a:rPr lang="de-DE" sz="2400" dirty="0">
                <a:sym typeface="Wingdings" panose="05000000000000000000" pitchFamily="2" charset="2"/>
              </a:rPr>
              <a:t>Überarbeitungsbedarf </a:t>
            </a:r>
            <a:endParaRPr lang="de-DE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Ziel</a:t>
            </a:r>
            <a:r>
              <a:rPr lang="de-DE" sz="2400" dirty="0">
                <a:sym typeface="Wingdings" panose="05000000000000000000" pitchFamily="2" charset="2"/>
              </a:rPr>
              <a:t>: </a:t>
            </a:r>
            <a:endParaRPr lang="de-DE" sz="2400" dirty="0" smtClean="0">
              <a:sym typeface="Wingdings" panose="05000000000000000000" pitchFamily="2" charset="2"/>
            </a:endParaRPr>
          </a:p>
          <a:p>
            <a:r>
              <a:rPr lang="de-DE" sz="2400" dirty="0" smtClean="0">
                <a:sym typeface="Wingdings" panose="05000000000000000000" pitchFamily="2" charset="2"/>
              </a:rPr>
              <a:t>Anpassung </a:t>
            </a:r>
            <a:r>
              <a:rPr lang="de-DE" sz="2400" dirty="0">
                <a:sym typeface="Wingdings" panose="05000000000000000000" pitchFamily="2" charset="2"/>
              </a:rPr>
              <a:t>an geänderte gesetzliche und technische Anforderungen </a:t>
            </a:r>
            <a:endParaRPr lang="de-DE" sz="2400" dirty="0" smtClean="0">
              <a:sym typeface="Wingdings" panose="05000000000000000000" pitchFamily="2" charset="2"/>
            </a:endParaRPr>
          </a:p>
          <a:p>
            <a:r>
              <a:rPr lang="de-DE" sz="2400" dirty="0" smtClean="0">
                <a:sym typeface="Wingdings" panose="05000000000000000000" pitchFamily="2" charset="2"/>
              </a:rPr>
              <a:t>Anpassung </a:t>
            </a:r>
            <a:r>
              <a:rPr lang="de-DE" sz="2400" dirty="0">
                <a:sym typeface="Wingdings" panose="05000000000000000000" pitchFamily="2" charset="2"/>
              </a:rPr>
              <a:t>von Anforderungen aus dem Arbeits- und </a:t>
            </a:r>
            <a:r>
              <a:rPr lang="de-DE" sz="2400" dirty="0" smtClean="0">
                <a:sym typeface="Wingdings" panose="05000000000000000000" pitchFamily="2" charset="2"/>
              </a:rPr>
              <a:t>Gesundheitsschutzes</a:t>
            </a:r>
          </a:p>
          <a:p>
            <a:endParaRPr lang="de-DE" sz="2400" dirty="0">
              <a:sym typeface="Wingdings" panose="05000000000000000000" pitchFamily="2" charset="2"/>
            </a:endParaRPr>
          </a:p>
          <a:p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ym typeface="Wingdings" panose="05000000000000000000" pitchFamily="2" charset="2"/>
              </a:rPr>
              <a:t>letzte Änderung </a:t>
            </a:r>
            <a:r>
              <a:rPr lang="de-DE" sz="2400" b="1" dirty="0">
                <a:sym typeface="Wingdings" panose="05000000000000000000" pitchFamily="2" charset="2"/>
              </a:rPr>
              <a:t>2012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9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2877" y="1421521"/>
            <a:ext cx="10442575" cy="150018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Gegenüber DIN 14092-1:2012-04 wurden folgende Änderungen vorgenommen: 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pPr marL="514350" indent="-514350">
              <a:buAutoNum type="alphaLcParenR"/>
            </a:pPr>
            <a:r>
              <a:rPr lang="de-DE" dirty="0" smtClean="0">
                <a:solidFill>
                  <a:schemeClr val="tx1"/>
                </a:solidFill>
              </a:rPr>
              <a:t>Raumanforderungen </a:t>
            </a:r>
            <a:r>
              <a:rPr lang="de-DE" dirty="0">
                <a:solidFill>
                  <a:schemeClr val="tx1"/>
                </a:solidFill>
              </a:rPr>
              <a:t>in Tabellenform überführt; </a:t>
            </a:r>
            <a:endParaRPr lang="de-DE" dirty="0" smtClean="0">
              <a:solidFill>
                <a:schemeClr val="tx1"/>
              </a:solidFill>
            </a:endParaRPr>
          </a:p>
          <a:p>
            <a:pPr marL="514350" indent="-514350">
              <a:buAutoNum type="alphaLcParenR"/>
            </a:pPr>
            <a:r>
              <a:rPr lang="de-DE" dirty="0" smtClean="0">
                <a:solidFill>
                  <a:schemeClr val="tx1"/>
                </a:solidFill>
              </a:rPr>
              <a:t>Anforderungen </a:t>
            </a:r>
            <a:r>
              <a:rPr lang="de-DE" dirty="0">
                <a:solidFill>
                  <a:schemeClr val="tx1"/>
                </a:solidFill>
              </a:rPr>
              <a:t>vollständig überarbeitet; </a:t>
            </a:r>
            <a:endParaRPr lang="de-DE" dirty="0" smtClean="0">
              <a:solidFill>
                <a:schemeClr val="tx1"/>
              </a:solidFill>
            </a:endParaRPr>
          </a:p>
          <a:p>
            <a:pPr marL="514350" indent="-514350">
              <a:buAutoNum type="alphaLcParenR"/>
            </a:pPr>
            <a:r>
              <a:rPr lang="de-DE" dirty="0" smtClean="0">
                <a:solidFill>
                  <a:schemeClr val="tx1"/>
                </a:solidFill>
              </a:rPr>
              <a:t>normative </a:t>
            </a:r>
            <a:r>
              <a:rPr lang="de-DE" dirty="0">
                <a:solidFill>
                  <a:schemeClr val="tx1"/>
                </a:solidFill>
              </a:rPr>
              <a:t>Verweisungen und Literaturhinweise aktualisiert; </a:t>
            </a:r>
            <a:endParaRPr lang="de-DE" dirty="0" smtClean="0">
              <a:solidFill>
                <a:schemeClr val="tx1"/>
              </a:solidFill>
            </a:endParaRPr>
          </a:p>
          <a:p>
            <a:pPr marL="514350" indent="-514350">
              <a:buAutoNum type="alphaLcParenR"/>
            </a:pPr>
            <a:r>
              <a:rPr lang="de-DE" dirty="0" smtClean="0">
                <a:solidFill>
                  <a:schemeClr val="tx1"/>
                </a:solidFill>
              </a:rPr>
              <a:t>Norminhalt </a:t>
            </a:r>
            <a:r>
              <a:rPr lang="de-DE" dirty="0">
                <a:solidFill>
                  <a:schemeClr val="tx1"/>
                </a:solidFill>
              </a:rPr>
              <a:t>redaktionell überarbeitet. </a:t>
            </a:r>
          </a:p>
        </p:txBody>
      </p:sp>
    </p:spTree>
    <p:extLst>
      <p:ext uri="{BB962C8B-B14F-4D97-AF65-F5344CB8AC3E}">
        <p14:creationId xmlns:p14="http://schemas.microsoft.com/office/powerpoint/2010/main" val="31919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von Feuerwehrgebäuden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de-DE" sz="2400" dirty="0">
                <a:solidFill>
                  <a:srgbClr val="474747"/>
                </a:solidFill>
              </a:rPr>
              <a:t>Feuerwehr</a:t>
            </a:r>
            <a:r>
              <a:rPr lang="de-DE" sz="2400" b="1" dirty="0">
                <a:solidFill>
                  <a:srgbClr val="474747"/>
                </a:solidFill>
              </a:rPr>
              <a:t>häuser</a:t>
            </a:r>
            <a:r>
              <a:rPr lang="de-DE" sz="2400" dirty="0">
                <a:solidFill>
                  <a:srgbClr val="474747"/>
                </a:solidFill>
              </a:rPr>
              <a:t> für ehrenamtliche Einsatzkräfte</a:t>
            </a:r>
            <a:r>
              <a:rPr lang="de-DE" sz="2400" dirty="0" smtClean="0">
                <a:solidFill>
                  <a:srgbClr val="474747"/>
                </a:solidFill>
              </a:rPr>
              <a:t>,</a:t>
            </a:r>
            <a:endParaRPr lang="de-DE" sz="2400" dirty="0">
              <a:solidFill>
                <a:srgbClr val="474747"/>
              </a:solidFill>
            </a:endParaRPr>
          </a:p>
          <a:p>
            <a:pPr marL="514350" indent="-514350">
              <a:buAutoNum type="alphaLcParenR"/>
            </a:pPr>
            <a:endParaRPr lang="de-DE" sz="2400" dirty="0" smtClean="0">
              <a:solidFill>
                <a:srgbClr val="474747"/>
              </a:solidFill>
            </a:endParaRPr>
          </a:p>
          <a:p>
            <a:pPr marL="514350" indent="-514350">
              <a:buAutoNum type="alphaLcParenR"/>
            </a:pPr>
            <a:r>
              <a:rPr lang="de-DE" sz="2400" dirty="0" smtClean="0">
                <a:solidFill>
                  <a:srgbClr val="474747"/>
                </a:solidFill>
              </a:rPr>
              <a:t>Feuer</a:t>
            </a:r>
            <a:r>
              <a:rPr lang="de-DE" sz="2400" b="1" dirty="0" smtClean="0">
                <a:solidFill>
                  <a:srgbClr val="474747"/>
                </a:solidFill>
              </a:rPr>
              <a:t>wachen</a:t>
            </a:r>
            <a:r>
              <a:rPr lang="de-DE" sz="2400" dirty="0">
                <a:solidFill>
                  <a:srgbClr val="474747"/>
                </a:solidFill>
              </a:rPr>
              <a:t> </a:t>
            </a:r>
            <a:r>
              <a:rPr lang="de-DE" sz="2400" dirty="0" smtClean="0">
                <a:solidFill>
                  <a:srgbClr val="474747"/>
                </a:solidFill>
              </a:rPr>
              <a:t>für Berufsfeuerwehren </a:t>
            </a:r>
            <a:r>
              <a:rPr lang="de-DE" sz="2400" dirty="0">
                <a:solidFill>
                  <a:srgbClr val="474747"/>
                </a:solidFill>
              </a:rPr>
              <a:t>oder Feuerwehren mit hauptamtlichen Kräften zur Durchführung des </a:t>
            </a:r>
            <a:r>
              <a:rPr lang="de-DE" sz="2400" dirty="0" smtClean="0">
                <a:solidFill>
                  <a:srgbClr val="474747"/>
                </a:solidFill>
              </a:rPr>
              <a:t>Wachbetriebes</a:t>
            </a:r>
            <a:endParaRPr lang="de-DE" sz="2400" dirty="0">
              <a:solidFill>
                <a:srgbClr val="474747"/>
              </a:solidFill>
            </a:endParaRPr>
          </a:p>
          <a:p>
            <a:pPr marL="0" indent="0">
              <a:buNone/>
            </a:pPr>
            <a:endParaRPr lang="de-DE" sz="2400" dirty="0" smtClean="0">
              <a:solidFill>
                <a:srgbClr val="474747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400" dirty="0">
              <a:solidFill>
                <a:srgbClr val="474747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sz="2400" dirty="0" smtClean="0">
                <a:solidFill>
                  <a:srgbClr val="474747"/>
                </a:solidFill>
                <a:sym typeface="Wingdings" panose="05000000000000000000" pitchFamily="2" charset="2"/>
              </a:rPr>
              <a:t>Unterscheidung </a:t>
            </a:r>
            <a:r>
              <a:rPr lang="de-DE" sz="2400" dirty="0">
                <a:solidFill>
                  <a:srgbClr val="474747"/>
                </a:solidFill>
                <a:sym typeface="Wingdings" panose="05000000000000000000" pitchFamily="2" charset="2"/>
              </a:rPr>
              <a:t>wichtig, da Feuerwachen Arbeitsstätten sind; </a:t>
            </a:r>
            <a:endParaRPr lang="de-DE" sz="2400" dirty="0" smtClean="0">
              <a:solidFill>
                <a:srgbClr val="474747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de-DE" sz="2400" dirty="0">
              <a:solidFill>
                <a:srgbClr val="474747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sz="2400" dirty="0" smtClean="0">
                <a:solidFill>
                  <a:srgbClr val="474747"/>
                </a:solidFill>
                <a:sym typeface="Wingdings" panose="05000000000000000000" pitchFamily="2" charset="2"/>
              </a:rPr>
              <a:t>Weitreichendere </a:t>
            </a:r>
            <a:r>
              <a:rPr lang="de-DE" sz="2400" dirty="0">
                <a:solidFill>
                  <a:srgbClr val="474747"/>
                </a:solidFill>
                <a:sym typeface="Wingdings" panose="05000000000000000000" pitchFamily="2" charset="2"/>
              </a:rPr>
              <a:t>Anforderungen an Räume </a:t>
            </a:r>
            <a:endParaRPr lang="de-DE" sz="2400" dirty="0">
              <a:solidFill>
                <a:srgbClr val="474747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2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Begriffsbestimmungen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874714" y="1881187"/>
            <a:ext cx="5595098" cy="4068763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Neu: </a:t>
            </a:r>
            <a:r>
              <a:rPr lang="de-DE" sz="2400" b="1" dirty="0" err="1" smtClean="0"/>
              <a:t>Alarmweg</a:t>
            </a:r>
            <a:r>
              <a:rPr lang="de-DE" sz="2400" b="1" u="sng" dirty="0" smtClean="0"/>
              <a:t> </a:t>
            </a:r>
            <a:endParaRPr lang="de-DE" sz="2400" b="1" u="sng" dirty="0"/>
          </a:p>
          <a:p>
            <a:endParaRPr lang="de-DE" sz="1200" dirty="0" smtClean="0"/>
          </a:p>
          <a:p>
            <a:r>
              <a:rPr lang="de-DE" sz="2400" dirty="0" smtClean="0"/>
              <a:t>Wege </a:t>
            </a:r>
            <a:r>
              <a:rPr lang="de-DE" sz="2400" b="1" dirty="0"/>
              <a:t>vom Alarmparkplatz</a:t>
            </a:r>
            <a:r>
              <a:rPr lang="de-DE" sz="2400" dirty="0"/>
              <a:t> über das Außengelände sowie im Feuerwehrhaus über die Umkleideräume </a:t>
            </a:r>
            <a:r>
              <a:rPr lang="de-DE" sz="2400" b="1" dirty="0"/>
              <a:t>zu den Einsatzfahrzeugen</a:t>
            </a:r>
            <a:r>
              <a:rPr lang="de-DE" sz="2400" dirty="0"/>
              <a:t>, </a:t>
            </a:r>
            <a:r>
              <a:rPr lang="de-DE" sz="2400" dirty="0" smtClean="0"/>
              <a:t>die </a:t>
            </a:r>
            <a:r>
              <a:rPr lang="de-DE" sz="2400" dirty="0"/>
              <a:t>im Alarmfall zügig befahren und begangen werden.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25" y="2879197"/>
            <a:ext cx="4880758" cy="32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Anforderungen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7"/>
            <a:ext cx="10442574" cy="4502360"/>
          </a:xfrm>
        </p:spPr>
        <p:txBody>
          <a:bodyPr/>
          <a:lstStyle/>
          <a:p>
            <a:r>
              <a:rPr lang="de-DE" sz="2400" dirty="0">
                <a:solidFill>
                  <a:srgbClr val="474747"/>
                </a:solidFill>
              </a:rPr>
              <a:t>Bauliche Erweiterungsmöglichkeiten müssen berücksichtigt werden.</a:t>
            </a:r>
          </a:p>
          <a:p>
            <a:endParaRPr lang="de-DE" sz="2400" dirty="0">
              <a:solidFill>
                <a:srgbClr val="474747"/>
              </a:solidFill>
            </a:endParaRPr>
          </a:p>
          <a:p>
            <a:r>
              <a:rPr lang="de-DE" sz="2400" dirty="0" smtClean="0">
                <a:solidFill>
                  <a:srgbClr val="474747"/>
                </a:solidFill>
              </a:rPr>
              <a:t>Weiter muss bei Planung und Dimensionierung berücksichtigt werden: </a:t>
            </a:r>
          </a:p>
          <a:p>
            <a:pPr marL="0" indent="0">
              <a:buNone/>
            </a:pPr>
            <a:endParaRPr lang="de-DE" sz="900" dirty="0" smtClean="0">
              <a:solidFill>
                <a:srgbClr val="474747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474747"/>
                </a:solidFill>
              </a:rPr>
              <a:t>spezifischen </a:t>
            </a:r>
            <a:r>
              <a:rPr lang="de-DE" sz="2400" dirty="0">
                <a:solidFill>
                  <a:srgbClr val="474747"/>
                </a:solidFill>
              </a:rPr>
              <a:t>Gefährdungspotentiale, </a:t>
            </a:r>
            <a:endParaRPr lang="de-DE" sz="2400" dirty="0" smtClean="0">
              <a:solidFill>
                <a:srgbClr val="474747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474747"/>
                </a:solidFill>
              </a:rPr>
              <a:t>weitere Risiken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474747"/>
                </a:solidFill>
              </a:rPr>
              <a:t>strukturelle</a:t>
            </a:r>
            <a:r>
              <a:rPr lang="de-DE" sz="2400" dirty="0">
                <a:solidFill>
                  <a:srgbClr val="474747"/>
                </a:solidFill>
              </a:rPr>
              <a:t>, wirtschaftliche und industrielle Entwicklungen des Einsatzbereiches sowie </a:t>
            </a:r>
            <a:endParaRPr lang="de-DE" sz="2400" dirty="0" smtClean="0">
              <a:solidFill>
                <a:srgbClr val="474747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474747"/>
                </a:solidFill>
              </a:rPr>
              <a:t>Inhalte </a:t>
            </a:r>
            <a:r>
              <a:rPr lang="de-DE" sz="2400" dirty="0">
                <a:solidFill>
                  <a:srgbClr val="474747"/>
                </a:solidFill>
              </a:rPr>
              <a:t>aus der </a:t>
            </a:r>
            <a:r>
              <a:rPr lang="de-DE" sz="2400" dirty="0" smtClean="0">
                <a:solidFill>
                  <a:srgbClr val="474747"/>
                </a:solidFill>
              </a:rPr>
              <a:t>Brandschutzbedarfsplanung</a:t>
            </a:r>
            <a:endParaRPr lang="de-DE" sz="2400" dirty="0">
              <a:solidFill>
                <a:srgbClr val="474747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3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Anforderungen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7"/>
            <a:ext cx="10442574" cy="4502360"/>
          </a:xfrm>
        </p:spPr>
        <p:txBody>
          <a:bodyPr/>
          <a:lstStyle/>
          <a:p>
            <a:r>
              <a:rPr lang="de-DE" sz="2400" dirty="0" smtClean="0">
                <a:solidFill>
                  <a:srgbClr val="474747"/>
                </a:solidFill>
              </a:rPr>
              <a:t>Feuerwehrhäuser </a:t>
            </a:r>
            <a:r>
              <a:rPr lang="de-DE" sz="2400" dirty="0">
                <a:solidFill>
                  <a:srgbClr val="474747"/>
                </a:solidFill>
              </a:rPr>
              <a:t>sind Bestandteil </a:t>
            </a:r>
            <a:r>
              <a:rPr lang="de-DE" sz="2400" b="1" dirty="0">
                <a:solidFill>
                  <a:srgbClr val="474747"/>
                </a:solidFill>
              </a:rPr>
              <a:t>kritischer Infrastrukturen</a:t>
            </a:r>
            <a:r>
              <a:rPr lang="de-DE" sz="2400" dirty="0">
                <a:solidFill>
                  <a:srgbClr val="474747"/>
                </a:solidFill>
              </a:rPr>
              <a:t>, </a:t>
            </a:r>
            <a:endParaRPr lang="de-DE" sz="2400" dirty="0" smtClean="0">
              <a:solidFill>
                <a:srgbClr val="474747"/>
              </a:solidFill>
            </a:endParaRPr>
          </a:p>
          <a:p>
            <a:endParaRPr lang="de-DE" sz="2400" dirty="0">
              <a:solidFill>
                <a:srgbClr val="474747"/>
              </a:solidFill>
            </a:endParaRPr>
          </a:p>
          <a:p>
            <a:r>
              <a:rPr lang="de-DE" sz="2400" dirty="0" smtClean="0">
                <a:solidFill>
                  <a:srgbClr val="474747"/>
                </a:solidFill>
              </a:rPr>
              <a:t>erhebliche </a:t>
            </a:r>
            <a:r>
              <a:rPr lang="de-DE" sz="2400" dirty="0">
                <a:solidFill>
                  <a:srgbClr val="474747"/>
                </a:solidFill>
              </a:rPr>
              <a:t>Störungen der öffentlichen Sicherheit </a:t>
            </a:r>
            <a:r>
              <a:rPr lang="de-DE" sz="2400" dirty="0" smtClean="0">
                <a:solidFill>
                  <a:srgbClr val="474747"/>
                </a:solidFill>
              </a:rPr>
              <a:t>bei deren Ausfall oder Beeinträchtigung,</a:t>
            </a:r>
          </a:p>
          <a:p>
            <a:endParaRPr lang="de-DE" sz="2400" dirty="0">
              <a:solidFill>
                <a:srgbClr val="474747"/>
              </a:solidFill>
            </a:endParaRPr>
          </a:p>
          <a:p>
            <a:r>
              <a:rPr lang="de-DE" sz="2400" dirty="0" smtClean="0">
                <a:solidFill>
                  <a:srgbClr val="474747"/>
                </a:solidFill>
              </a:rPr>
              <a:t>bedürfen </a:t>
            </a:r>
            <a:r>
              <a:rPr lang="de-DE" sz="2400" dirty="0">
                <a:solidFill>
                  <a:srgbClr val="474747"/>
                </a:solidFill>
              </a:rPr>
              <a:t>eines </a:t>
            </a:r>
            <a:r>
              <a:rPr lang="de-DE" sz="2400" dirty="0">
                <a:solidFill>
                  <a:srgbClr val="DA1E26"/>
                </a:solidFill>
              </a:rPr>
              <a:t>inneren</a:t>
            </a:r>
            <a:r>
              <a:rPr lang="de-DE" sz="2400" dirty="0">
                <a:solidFill>
                  <a:srgbClr val="474747"/>
                </a:solidFill>
              </a:rPr>
              <a:t> und </a:t>
            </a:r>
            <a:r>
              <a:rPr lang="de-DE" sz="2400" dirty="0">
                <a:solidFill>
                  <a:srgbClr val="DA1E26"/>
                </a:solidFill>
              </a:rPr>
              <a:t>äußeren</a:t>
            </a:r>
            <a:r>
              <a:rPr lang="de-DE" sz="2400" dirty="0">
                <a:solidFill>
                  <a:srgbClr val="474747"/>
                </a:solidFill>
              </a:rPr>
              <a:t> Schutzes. </a:t>
            </a:r>
            <a:endParaRPr lang="de-DE" sz="2400" dirty="0" smtClean="0">
              <a:solidFill>
                <a:srgbClr val="474747"/>
              </a:solidFill>
            </a:endParaRPr>
          </a:p>
          <a:p>
            <a:endParaRPr lang="de-DE" sz="2400" dirty="0">
              <a:solidFill>
                <a:srgbClr val="474747"/>
              </a:solidFill>
            </a:endParaRPr>
          </a:p>
          <a:p>
            <a:r>
              <a:rPr lang="de-DE" sz="2400" dirty="0" smtClean="0">
                <a:solidFill>
                  <a:srgbClr val="474747"/>
                </a:solidFill>
              </a:rPr>
              <a:t>Die Beibehaltung </a:t>
            </a:r>
            <a:r>
              <a:rPr lang="de-DE" sz="2400" dirty="0">
                <a:solidFill>
                  <a:srgbClr val="474747"/>
                </a:solidFill>
              </a:rPr>
              <a:t>der Funktionsfähigkeit muss auch bei extremen Umweltbedingungen wie Hochwasser, Sturm, Erdbeben, extremen Schnee- und Regenfällen sichergestellt sein.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84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Anforderungen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7"/>
            <a:ext cx="10442574" cy="450236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78" y="1681165"/>
            <a:ext cx="6430279" cy="36293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7" b="12702"/>
          <a:stretch/>
        </p:blipFill>
        <p:spPr>
          <a:xfrm>
            <a:off x="5000047" y="2509300"/>
            <a:ext cx="6927175" cy="362357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4778" y="5325881"/>
            <a:ext cx="338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Bild: FF </a:t>
            </a:r>
            <a:r>
              <a:rPr lang="de-DE" dirty="0" err="1" smtClean="0"/>
              <a:t>Hengdorf-Nemsdorf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83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GUV Kampagnenlogo">
  <a:themeElements>
    <a:clrScheme name="HFUK">
      <a:dk1>
        <a:srgbClr val="000000"/>
      </a:dk1>
      <a:lt1>
        <a:srgbClr val="FFFFFF"/>
      </a:lt1>
      <a:dk2>
        <a:srgbClr val="D8D8D8"/>
      </a:dk2>
      <a:lt2>
        <a:srgbClr val="FFFFFF"/>
      </a:lt2>
      <a:accent1>
        <a:srgbClr val="C00000"/>
      </a:accent1>
      <a:accent2>
        <a:srgbClr val="6A090B"/>
      </a:accent2>
      <a:accent3>
        <a:srgbClr val="F16568"/>
      </a:accent3>
      <a:accent4>
        <a:srgbClr val="FC2424"/>
      </a:accent4>
      <a:accent5>
        <a:srgbClr val="7F7F7F"/>
      </a:accent5>
      <a:accent6>
        <a:srgbClr val="D8D8D8"/>
      </a:accent6>
      <a:hlink>
        <a:srgbClr val="FF0000"/>
      </a:hlink>
      <a:folHlink>
        <a:srgbClr val="5757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UK_PowerPoint_Vorlage.potx [Schreibgeschützt]" id="{7CEFC17E-388E-4D51-A9FA-3505EEDD913C}" vid="{B4F206B2-8DA9-44FE-9E86-4B3F8264BCC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HFUK_PowerPoint_Vorlage</Template>
  <TotalTime>0</TotalTime>
  <Words>588</Words>
  <Application>Microsoft Office PowerPoint</Application>
  <PresentationFormat>Breitbild</PresentationFormat>
  <Paragraphs>98</Paragraphs>
  <Slides>20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DGUV Kampagnenlogo</vt:lpstr>
      <vt:lpstr>Überarbeitung DIN 14092  Teil 1,3 und 7</vt:lpstr>
      <vt:lpstr>Überarbeitung der DIN 14092</vt:lpstr>
      <vt:lpstr>Überarbeitung der DIN 14092</vt:lpstr>
      <vt:lpstr>PowerPoint-Präsentation</vt:lpstr>
      <vt:lpstr>Funktion von Feuerwehrgebäuden</vt:lpstr>
      <vt:lpstr>Begriffsbestimmungen</vt:lpstr>
      <vt:lpstr>Allgemeine Anforderungen</vt:lpstr>
      <vt:lpstr>Allgemeine Anforderungen</vt:lpstr>
      <vt:lpstr>Allgemeine Anforderungen</vt:lpstr>
      <vt:lpstr>Allgemeine Anforderungen</vt:lpstr>
      <vt:lpstr>Allgemeine Anforderungen</vt:lpstr>
      <vt:lpstr>Allgemeine Anforderungen</vt:lpstr>
      <vt:lpstr>Allgemeine Anforderungen</vt:lpstr>
      <vt:lpstr>Änderungen / Neuerungen</vt:lpstr>
      <vt:lpstr>PowerPoint-Präsentation</vt:lpstr>
      <vt:lpstr>Änderungen / Neuerungen</vt:lpstr>
      <vt:lpstr>Änderungen / Neuerungen</vt:lpstr>
      <vt:lpstr>Anforderungen an den Standort</vt:lpstr>
      <vt:lpstr>DIN 14092 Teil 3 - Feuerwehrübungstürme</vt:lpstr>
      <vt:lpstr>PowerPoint-Präsentation</vt:lpstr>
    </vt:vector>
  </TitlesOfParts>
  <Company>Unfallkassen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Hofmann, Katja</dc:creator>
  <cp:lastModifiedBy>Piehl, Ingo</cp:lastModifiedBy>
  <cp:revision>33</cp:revision>
  <cp:lastPrinted>2018-11-19T15:54:28Z</cp:lastPrinted>
  <dcterms:created xsi:type="dcterms:W3CDTF">2023-06-19T08:41:45Z</dcterms:created>
  <dcterms:modified xsi:type="dcterms:W3CDTF">2025-01-07T15:18:09Z</dcterms:modified>
</cp:coreProperties>
</file>