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39" r:id="rId2"/>
    <p:sldId id="334" r:id="rId3"/>
    <p:sldId id="342" r:id="rId4"/>
    <p:sldId id="347" r:id="rId5"/>
    <p:sldId id="343" r:id="rId6"/>
    <p:sldId id="345" r:id="rId7"/>
    <p:sldId id="359" r:id="rId8"/>
    <p:sldId id="346" r:id="rId9"/>
    <p:sldId id="362" r:id="rId10"/>
    <p:sldId id="363" r:id="rId11"/>
    <p:sldId id="360" r:id="rId12"/>
    <p:sldId id="348" r:id="rId13"/>
    <p:sldId id="351" r:id="rId14"/>
    <p:sldId id="353" r:id="rId15"/>
    <p:sldId id="350" r:id="rId16"/>
    <p:sldId id="361" r:id="rId17"/>
    <p:sldId id="354" r:id="rId18"/>
    <p:sldId id="352" r:id="rId19"/>
    <p:sldId id="356" r:id="rId20"/>
    <p:sldId id="355" r:id="rId21"/>
    <p:sldId id="357" r:id="rId22"/>
    <p:sldId id="34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555555"/>
    <a:srgbClr val="BBE2F9"/>
    <a:srgbClr val="0075BF"/>
    <a:srgbClr val="DA1E26"/>
    <a:srgbClr val="0063AF"/>
    <a:srgbClr val="0086CD"/>
    <a:srgbClr val="BCE2F9"/>
    <a:srgbClr val="009BE0"/>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3403" autoAdjust="0"/>
  </p:normalViewPr>
  <p:slideViewPr>
    <p:cSldViewPr snapToGrid="0" snapToObjects="1" showGuides="1">
      <p:cViewPr varScale="1">
        <p:scale>
          <a:sx n="65" d="100"/>
          <a:sy n="65" d="100"/>
        </p:scale>
        <p:origin x="2068" y="60"/>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89.ms.bgnet.de\UK85HOME$\U851021\FitForFire\Unfallzahlen\Statistik%20Dienstsport%202016-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89.ms.bgnet.de\UK85HOME$\U851021\FitForFire\Unfallzahlen\Statistik%20Dienstsport%202016-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89.ms.bgnet.de\UK85HOME$\U851021\FitForFire\Unfallzahlen\Statistik%20Dienstsport%202016-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89.ms.bgnet.de\UK85HOME$\U851021\FitForFire\Unfallzahlen\Statistik%20Dienstsport%202016-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noProof="0" smtClean="0"/>
              <a:t>Anzahl</a:t>
            </a:r>
            <a:r>
              <a:rPr lang="en-US" b="1" smtClean="0"/>
              <a:t> </a:t>
            </a:r>
            <a:r>
              <a:rPr lang="de-DE" b="1" noProof="0" dirty="0" smtClean="0"/>
              <a:t>Dienstsportunfälle</a:t>
            </a:r>
            <a:endParaRPr lang="de-DE" b="1"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0"/>
          <c:tx>
            <c:strRef>
              <c:f>Tabelle1!$B$3</c:f>
              <c:strCache>
                <c:ptCount val="1"/>
                <c:pt idx="0">
                  <c:v>Anzahl Unfälle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Tabelle1!$A$4:$A$12</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Tabelle1!$B$4:$B$12</c:f>
              <c:numCache>
                <c:formatCode>General</c:formatCode>
                <c:ptCount val="9"/>
                <c:pt idx="0">
                  <c:v>175</c:v>
                </c:pt>
                <c:pt idx="1">
                  <c:v>169</c:v>
                </c:pt>
                <c:pt idx="2">
                  <c:v>158</c:v>
                </c:pt>
                <c:pt idx="3">
                  <c:v>190</c:v>
                </c:pt>
                <c:pt idx="4">
                  <c:v>70</c:v>
                </c:pt>
                <c:pt idx="5">
                  <c:v>56</c:v>
                </c:pt>
                <c:pt idx="6">
                  <c:v>71</c:v>
                </c:pt>
                <c:pt idx="7">
                  <c:v>149</c:v>
                </c:pt>
                <c:pt idx="8">
                  <c:v>148</c:v>
                </c:pt>
              </c:numCache>
            </c:numRef>
          </c:val>
          <c:smooth val="0"/>
          <c:extLst>
            <c:ext xmlns:c16="http://schemas.microsoft.com/office/drawing/2014/chart" uri="{C3380CC4-5D6E-409C-BE32-E72D297353CC}">
              <c16:uniqueId val="{00000000-2696-4967-B823-FF66F1053E6B}"/>
            </c:ext>
          </c:extLst>
        </c:ser>
        <c:dLbls>
          <c:showLegendKey val="0"/>
          <c:showVal val="0"/>
          <c:showCatName val="0"/>
          <c:showSerName val="0"/>
          <c:showPercent val="0"/>
          <c:showBubbleSize val="0"/>
        </c:dLbls>
        <c:smooth val="0"/>
        <c:axId val="2010130191"/>
        <c:axId val="2054821743"/>
      </c:lineChart>
      <c:catAx>
        <c:axId val="201013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54821743"/>
        <c:crosses val="autoZero"/>
        <c:auto val="1"/>
        <c:lblAlgn val="ctr"/>
        <c:lblOffset val="100"/>
        <c:noMultiLvlLbl val="0"/>
      </c:catAx>
      <c:valAx>
        <c:axId val="2054821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0130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relative Häufigkeit Diensportunfälle</a:t>
            </a:r>
          </a:p>
          <a:p>
            <a:pPr>
              <a:defRPr/>
            </a:pPr>
            <a:r>
              <a:rPr lang="de-LI" sz="1200" noProof="0" dirty="0" smtClean="0"/>
              <a:t>anteilig</a:t>
            </a:r>
            <a:r>
              <a:rPr lang="en-US" sz="1200" dirty="0" smtClean="0"/>
              <a:t> </a:t>
            </a:r>
            <a:r>
              <a:rPr lang="en-US" sz="1200" dirty="0"/>
              <a:t>am </a:t>
            </a:r>
            <a:r>
              <a:rPr lang="de-DE" sz="1200" noProof="0" dirty="0" smtClean="0"/>
              <a:t>Gesamtunfallgeschehen</a:t>
            </a:r>
            <a:endParaRPr lang="de-DE" sz="1200" noProof="0" dirty="0"/>
          </a:p>
        </c:rich>
      </c:tx>
      <c:layout>
        <c:manualLayout>
          <c:xMode val="edge"/>
          <c:yMode val="edge"/>
          <c:x val="0.26308901065315055"/>
          <c:y val="2.7696179453796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0"/>
          <c:tx>
            <c:strRef>
              <c:f>Tabelle1!$C$3</c:f>
              <c:strCache>
                <c:ptCount val="1"/>
                <c:pt idx="0">
                  <c:v>anteilig am Gesamtvolumen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Tabelle1!$A$4:$A$12</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Tabelle1!$C$4:$C$12</c:f>
              <c:numCache>
                <c:formatCode>0%</c:formatCode>
                <c:ptCount val="9"/>
                <c:pt idx="0">
                  <c:v>0.11</c:v>
                </c:pt>
                <c:pt idx="1">
                  <c:v>0.11</c:v>
                </c:pt>
                <c:pt idx="2">
                  <c:v>0.1</c:v>
                </c:pt>
                <c:pt idx="3">
                  <c:v>0.12</c:v>
                </c:pt>
                <c:pt idx="4">
                  <c:v>0.09</c:v>
                </c:pt>
                <c:pt idx="5">
                  <c:v>0.06</c:v>
                </c:pt>
                <c:pt idx="6">
                  <c:v>0.05</c:v>
                </c:pt>
                <c:pt idx="7">
                  <c:v>0.1</c:v>
                </c:pt>
                <c:pt idx="8">
                  <c:v>0.11</c:v>
                </c:pt>
              </c:numCache>
            </c:numRef>
          </c:val>
          <c:smooth val="0"/>
          <c:extLst>
            <c:ext xmlns:c16="http://schemas.microsoft.com/office/drawing/2014/chart" uri="{C3380CC4-5D6E-409C-BE32-E72D297353CC}">
              <c16:uniqueId val="{00000000-90A7-4F40-8106-1F83661839BF}"/>
            </c:ext>
          </c:extLst>
        </c:ser>
        <c:dLbls>
          <c:showLegendKey val="0"/>
          <c:showVal val="0"/>
          <c:showCatName val="0"/>
          <c:showSerName val="0"/>
          <c:showPercent val="0"/>
          <c:showBubbleSize val="0"/>
        </c:dLbls>
        <c:smooth val="0"/>
        <c:axId val="43508063"/>
        <c:axId val="43508895"/>
      </c:lineChart>
      <c:catAx>
        <c:axId val="4350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508895"/>
        <c:crosses val="autoZero"/>
        <c:auto val="1"/>
        <c:lblAlgn val="ctr"/>
        <c:lblOffset val="100"/>
        <c:noMultiLvlLbl val="0"/>
      </c:catAx>
      <c:valAx>
        <c:axId val="43508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50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b="1" dirty="0"/>
              <a:t>Sportart</a:t>
            </a:r>
          </a:p>
        </c:rich>
      </c:tx>
      <c:layout>
        <c:manualLayout>
          <c:xMode val="edge"/>
          <c:yMode val="edge"/>
          <c:x val="0.43906838634091161"/>
          <c:y val="2.34660489297475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Tabelle1!$P$12</c:f>
              <c:strCache>
                <c:ptCount val="1"/>
                <c:pt idx="0">
                  <c:v>sonstige Ballspiele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Tabelle1!$Q$11:$Y$11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Tabelle1!$Q$12:$Y$12</c:f>
              <c:numCache>
                <c:formatCode>General</c:formatCode>
                <c:ptCount val="9"/>
                <c:pt idx="0">
                  <c:v>60</c:v>
                </c:pt>
                <c:pt idx="1">
                  <c:v>47</c:v>
                </c:pt>
                <c:pt idx="2">
                  <c:v>55</c:v>
                </c:pt>
                <c:pt idx="3">
                  <c:v>76</c:v>
                </c:pt>
                <c:pt idx="4">
                  <c:v>15</c:v>
                </c:pt>
                <c:pt idx="5">
                  <c:v>20</c:v>
                </c:pt>
                <c:pt idx="6">
                  <c:v>22</c:v>
                </c:pt>
                <c:pt idx="7">
                  <c:v>62</c:v>
                </c:pt>
                <c:pt idx="8">
                  <c:v>68</c:v>
                </c:pt>
              </c:numCache>
            </c:numRef>
          </c:val>
          <c:extLst>
            <c:ext xmlns:c16="http://schemas.microsoft.com/office/drawing/2014/chart" uri="{C3380CC4-5D6E-409C-BE32-E72D297353CC}">
              <c16:uniqueId val="{00000000-EC1B-449F-8806-19727FD6A545}"/>
            </c:ext>
          </c:extLst>
        </c:ser>
        <c:ser>
          <c:idx val="1"/>
          <c:order val="1"/>
          <c:tx>
            <c:strRef>
              <c:f>Tabelle1!$P$13</c:f>
              <c:strCache>
                <c:ptCount val="1"/>
                <c:pt idx="0">
                  <c:v>Sport allgemein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Tabelle1!$Q$11:$Y$11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Tabelle1!$Q$13:$Y$13</c:f>
              <c:numCache>
                <c:formatCode>General</c:formatCode>
                <c:ptCount val="9"/>
                <c:pt idx="0">
                  <c:v>58</c:v>
                </c:pt>
                <c:pt idx="1">
                  <c:v>55</c:v>
                </c:pt>
                <c:pt idx="2">
                  <c:v>72</c:v>
                </c:pt>
                <c:pt idx="3">
                  <c:v>58</c:v>
                </c:pt>
                <c:pt idx="5">
                  <c:v>24</c:v>
                </c:pt>
                <c:pt idx="6">
                  <c:v>37</c:v>
                </c:pt>
                <c:pt idx="7">
                  <c:v>55</c:v>
                </c:pt>
                <c:pt idx="8">
                  <c:v>41</c:v>
                </c:pt>
              </c:numCache>
            </c:numRef>
          </c:val>
          <c:extLst>
            <c:ext xmlns:c16="http://schemas.microsoft.com/office/drawing/2014/chart" uri="{C3380CC4-5D6E-409C-BE32-E72D297353CC}">
              <c16:uniqueId val="{00000001-EC1B-449F-8806-19727FD6A545}"/>
            </c:ext>
          </c:extLst>
        </c:ser>
        <c:ser>
          <c:idx val="2"/>
          <c:order val="2"/>
          <c:tx>
            <c:strRef>
              <c:f>Tabelle1!$P$14</c:f>
              <c:strCache>
                <c:ptCount val="1"/>
                <c:pt idx="0">
                  <c:v>Fußball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Tabelle1!$Q$11:$Y$11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Tabelle1!$Q$14:$Y$14</c:f>
              <c:numCache>
                <c:formatCode>General</c:formatCode>
                <c:ptCount val="9"/>
                <c:pt idx="0">
                  <c:v>48</c:v>
                </c:pt>
                <c:pt idx="1">
                  <c:v>61</c:v>
                </c:pt>
                <c:pt idx="2">
                  <c:v>35</c:v>
                </c:pt>
                <c:pt idx="3">
                  <c:v>48</c:v>
                </c:pt>
                <c:pt idx="4">
                  <c:v>17</c:v>
                </c:pt>
                <c:pt idx="5">
                  <c:v>6</c:v>
                </c:pt>
                <c:pt idx="6">
                  <c:v>12</c:v>
                </c:pt>
                <c:pt idx="7">
                  <c:v>32</c:v>
                </c:pt>
                <c:pt idx="8">
                  <c:v>33</c:v>
                </c:pt>
              </c:numCache>
            </c:numRef>
          </c:val>
          <c:extLst>
            <c:ext xmlns:c16="http://schemas.microsoft.com/office/drawing/2014/chart" uri="{C3380CC4-5D6E-409C-BE32-E72D297353CC}">
              <c16:uniqueId val="{00000002-EC1B-449F-8806-19727FD6A545}"/>
            </c:ext>
          </c:extLst>
        </c:ser>
        <c:ser>
          <c:idx val="3"/>
          <c:order val="3"/>
          <c:tx>
            <c:strRef>
              <c:f>Tabelle1!$P$15</c:f>
              <c:strCache>
                <c:ptCount val="1"/>
                <c:pt idx="0">
                  <c:v>Handball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Tabelle1!$Q$11:$Y$11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Tabelle1!$Q$15:$Y$15</c:f>
              <c:numCache>
                <c:formatCode>General</c:formatCode>
                <c:ptCount val="9"/>
                <c:pt idx="0">
                  <c:v>5</c:v>
                </c:pt>
                <c:pt idx="1">
                  <c:v>8</c:v>
                </c:pt>
                <c:pt idx="2">
                  <c:v>3</c:v>
                </c:pt>
                <c:pt idx="3">
                  <c:v>8</c:v>
                </c:pt>
                <c:pt idx="4">
                  <c:v>9</c:v>
                </c:pt>
                <c:pt idx="5">
                  <c:v>6</c:v>
                </c:pt>
                <c:pt idx="8">
                  <c:v>2</c:v>
                </c:pt>
              </c:numCache>
            </c:numRef>
          </c:val>
          <c:extLst>
            <c:ext xmlns:c16="http://schemas.microsoft.com/office/drawing/2014/chart" uri="{C3380CC4-5D6E-409C-BE32-E72D297353CC}">
              <c16:uniqueId val="{00000003-EC1B-449F-8806-19727FD6A545}"/>
            </c:ext>
          </c:extLst>
        </c:ser>
        <c:ser>
          <c:idx val="4"/>
          <c:order val="4"/>
          <c:tx>
            <c:strRef>
              <c:f>Tabelle1!$P$16</c:f>
              <c:strCache>
                <c:ptCount val="1"/>
                <c:pt idx="0">
                  <c:v>Laufen/Schwimmen o.ä.</c:v>
                </c:pt>
              </c:strCache>
            </c:strRef>
          </c:tx>
          <c:spPr>
            <a:solidFill>
              <a:srgbClr val="FFFF0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C1B-449F-8806-19727FD6A545}"/>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Tabelle1!$Q$11:$Y$11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Tabelle1!$Q$16:$Y$16</c:f>
              <c:numCache>
                <c:formatCode>General</c:formatCode>
                <c:ptCount val="9"/>
                <c:pt idx="4">
                  <c:v>11</c:v>
                </c:pt>
                <c:pt idx="8">
                  <c:v>4</c:v>
                </c:pt>
              </c:numCache>
            </c:numRef>
          </c:val>
          <c:extLst>
            <c:ext xmlns:c16="http://schemas.microsoft.com/office/drawing/2014/chart" uri="{C3380CC4-5D6E-409C-BE32-E72D297353CC}">
              <c16:uniqueId val="{00000005-EC1B-449F-8806-19727FD6A545}"/>
            </c:ext>
          </c:extLst>
        </c:ser>
        <c:dLbls>
          <c:showLegendKey val="0"/>
          <c:showVal val="0"/>
          <c:showCatName val="0"/>
          <c:showSerName val="0"/>
          <c:showPercent val="0"/>
          <c:showBubbleSize val="0"/>
        </c:dLbls>
        <c:gapWidth val="150"/>
        <c:overlap val="100"/>
        <c:axId val="1976980175"/>
        <c:axId val="1976979759"/>
      </c:barChart>
      <c:catAx>
        <c:axId val="197698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1976979759"/>
        <c:crosses val="autoZero"/>
        <c:auto val="1"/>
        <c:lblAlgn val="ctr"/>
        <c:lblOffset val="100"/>
        <c:noMultiLvlLbl val="0"/>
      </c:catAx>
      <c:valAx>
        <c:axId val="1976979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1976980175"/>
        <c:crosses val="autoZero"/>
        <c:crossBetween val="between"/>
      </c:valAx>
      <c:spPr>
        <a:noFill/>
        <a:ln>
          <a:noFill/>
        </a:ln>
        <a:effectLst/>
      </c:spPr>
    </c:plotArea>
    <c:legend>
      <c:legendPos val="b"/>
      <c:layout>
        <c:manualLayout>
          <c:xMode val="edge"/>
          <c:yMode val="edge"/>
          <c:x val="0.17897607336558563"/>
          <c:y val="0.92641875890205283"/>
          <c:w val="0.65327135368797407"/>
          <c:h val="5.3467484872449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b="1" dirty="0"/>
              <a:t>Sportarten</a:t>
            </a:r>
            <a:r>
              <a:rPr lang="de-DE" sz="1800" dirty="0"/>
              <a:t> </a:t>
            </a:r>
            <a:r>
              <a:rPr lang="de-DE" sz="1800" dirty="0" smtClean="0"/>
              <a:t>(kumuliert)</a:t>
            </a:r>
            <a:endParaRPr lang="de-DE" sz="1800" dirty="0"/>
          </a:p>
        </c:rich>
      </c:tx>
      <c:layout>
        <c:manualLayout>
          <c:xMode val="edge"/>
          <c:yMode val="edge"/>
          <c:x val="0.37671231566826058"/>
          <c:y val="2.526949568951151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Tabelle1!$P$18</c:f>
              <c:strCache>
                <c:ptCount val="1"/>
                <c:pt idx="0">
                  <c:v>Ballsport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Tabelle1!$Q$17:$Y$17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Tabelle1!$Q$18:$Y$18</c:f>
              <c:numCache>
                <c:formatCode>General</c:formatCode>
                <c:ptCount val="9"/>
                <c:pt idx="0">
                  <c:v>113</c:v>
                </c:pt>
                <c:pt idx="1">
                  <c:v>116</c:v>
                </c:pt>
                <c:pt idx="2">
                  <c:v>93</c:v>
                </c:pt>
                <c:pt idx="3">
                  <c:v>132</c:v>
                </c:pt>
                <c:pt idx="4">
                  <c:v>41</c:v>
                </c:pt>
                <c:pt idx="5">
                  <c:v>32</c:v>
                </c:pt>
                <c:pt idx="6">
                  <c:v>34</c:v>
                </c:pt>
                <c:pt idx="7">
                  <c:v>94</c:v>
                </c:pt>
                <c:pt idx="8">
                  <c:v>103</c:v>
                </c:pt>
              </c:numCache>
            </c:numRef>
          </c:val>
          <c:extLst>
            <c:ext xmlns:c16="http://schemas.microsoft.com/office/drawing/2014/chart" uri="{C3380CC4-5D6E-409C-BE32-E72D297353CC}">
              <c16:uniqueId val="{00000000-AA86-48E5-9CB2-9FAAF579250A}"/>
            </c:ext>
          </c:extLst>
        </c:ser>
        <c:ser>
          <c:idx val="1"/>
          <c:order val="1"/>
          <c:tx>
            <c:strRef>
              <c:f>Tabelle1!$P$19</c:f>
              <c:strCache>
                <c:ptCount val="1"/>
                <c:pt idx="0">
                  <c:v>Sport allgemein</c:v>
                </c:pt>
              </c:strCache>
            </c:strRef>
          </c:tx>
          <c:spPr>
            <a:solidFill>
              <a:srgbClr val="BBE2F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Tabelle1!$Q$17:$Y$17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Tabelle1!$Q$19:$Y$19</c:f>
              <c:numCache>
                <c:formatCode>General</c:formatCode>
                <c:ptCount val="9"/>
                <c:pt idx="0">
                  <c:v>58</c:v>
                </c:pt>
                <c:pt idx="1">
                  <c:v>55</c:v>
                </c:pt>
                <c:pt idx="2">
                  <c:v>72</c:v>
                </c:pt>
                <c:pt idx="3">
                  <c:v>58</c:v>
                </c:pt>
                <c:pt idx="4">
                  <c:v>11</c:v>
                </c:pt>
                <c:pt idx="5">
                  <c:v>24</c:v>
                </c:pt>
                <c:pt idx="6">
                  <c:v>37</c:v>
                </c:pt>
                <c:pt idx="7">
                  <c:v>55</c:v>
                </c:pt>
                <c:pt idx="8">
                  <c:v>45</c:v>
                </c:pt>
              </c:numCache>
            </c:numRef>
          </c:val>
          <c:extLst>
            <c:ext xmlns:c16="http://schemas.microsoft.com/office/drawing/2014/chart" uri="{C3380CC4-5D6E-409C-BE32-E72D297353CC}">
              <c16:uniqueId val="{00000001-AA86-48E5-9CB2-9FAAF579250A}"/>
            </c:ext>
          </c:extLst>
        </c:ser>
        <c:dLbls>
          <c:showLegendKey val="0"/>
          <c:showVal val="0"/>
          <c:showCatName val="0"/>
          <c:showSerName val="0"/>
          <c:showPercent val="0"/>
          <c:showBubbleSize val="0"/>
        </c:dLbls>
        <c:gapWidth val="150"/>
        <c:overlap val="100"/>
        <c:axId val="236824463"/>
        <c:axId val="236824879"/>
      </c:barChart>
      <c:catAx>
        <c:axId val="23682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236824879"/>
        <c:crosses val="autoZero"/>
        <c:auto val="1"/>
        <c:lblAlgn val="ctr"/>
        <c:lblOffset val="100"/>
        <c:noMultiLvlLbl val="0"/>
      </c:catAx>
      <c:valAx>
        <c:axId val="236824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236824463"/>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31.01.2025</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31.01.2025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5ZPy577bmi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latin typeface="Times" panose="02020603050405020304" pitchFamily="18" charset="0"/>
              </a:rPr>
              <a:t>Die Bilder zeigen, dass Ballsportarten mehr als ein sportlicher Ausgleich sind:</a:t>
            </a:r>
          </a:p>
          <a:p>
            <a:r>
              <a:rPr lang="de-DE" altLang="de-DE" b="1" dirty="0" smtClean="0">
                <a:latin typeface="Times" panose="02020603050405020304" pitchFamily="18" charset="0"/>
              </a:rPr>
              <a:t>Flexibilität</a:t>
            </a:r>
            <a:r>
              <a:rPr lang="de-DE" altLang="de-DE" dirty="0" smtClean="0">
                <a:latin typeface="Times" panose="02020603050405020304" pitchFamily="18" charset="0"/>
              </a:rPr>
              <a:t> der Spiele und Ablauf</a:t>
            </a:r>
            <a:r>
              <a:rPr lang="de-DE" altLang="de-DE" baseline="0" dirty="0" smtClean="0">
                <a:latin typeface="Times" panose="02020603050405020304" pitchFamily="18" charset="0"/>
              </a:rPr>
              <a:t> </a:t>
            </a:r>
            <a:r>
              <a:rPr lang="de-DE" altLang="de-DE" dirty="0" smtClean="0">
                <a:latin typeface="Times" panose="02020603050405020304" pitchFamily="18" charset="0"/>
              </a:rPr>
              <a:t>und entsprechend </a:t>
            </a:r>
            <a:r>
              <a:rPr lang="de-DE" altLang="de-DE" b="1" dirty="0" smtClean="0">
                <a:latin typeface="Times" panose="02020603050405020304" pitchFamily="18" charset="0"/>
              </a:rPr>
              <a:t>Gestaltungsmöglichkeiten in Organisation und Durchführung</a:t>
            </a:r>
            <a:r>
              <a:rPr lang="de-DE" altLang="de-DE" dirty="0" smtClean="0">
                <a:latin typeface="Times" panose="02020603050405020304" pitchFamily="18" charset="0"/>
              </a:rPr>
              <a:t> des Ballsports verdeutlichen</a:t>
            </a:r>
          </a:p>
          <a:p>
            <a:endParaRPr lang="de-DE" altLang="de-DE" dirty="0" smtClean="0">
              <a:latin typeface="Times" panose="02020603050405020304" pitchFamily="18" charset="0"/>
            </a:endParaRPr>
          </a:p>
          <a:p>
            <a:r>
              <a:rPr lang="de-DE" altLang="de-DE" dirty="0" smtClean="0">
                <a:latin typeface="Times" panose="02020603050405020304" pitchFamily="18" charset="0"/>
              </a:rPr>
              <a:t>Verschiedene Formen von Ballsport</a:t>
            </a:r>
          </a:p>
          <a:p>
            <a:r>
              <a:rPr lang="de-DE" altLang="de-DE" b="1" dirty="0" smtClean="0">
                <a:latin typeface="Times" panose="02020603050405020304" pitchFamily="18" charset="0"/>
              </a:rPr>
              <a:t>An jedem Ort</a:t>
            </a:r>
            <a:r>
              <a:rPr lang="de-DE" altLang="de-DE" dirty="0" smtClean="0">
                <a:latin typeface="Times" panose="02020603050405020304" pitchFamily="18" charset="0"/>
              </a:rPr>
              <a:t>: Drinnen, draußen</a:t>
            </a:r>
          </a:p>
          <a:p>
            <a:endParaRPr lang="de-DE" altLang="de-DE" dirty="0" smtClean="0">
              <a:latin typeface="Times" panose="02020603050405020304" pitchFamily="18" charset="0"/>
            </a:endParaRPr>
          </a:p>
          <a:p>
            <a:r>
              <a:rPr lang="de-DE" altLang="de-DE" b="1" dirty="0" smtClean="0">
                <a:latin typeface="Times" panose="02020603050405020304" pitchFamily="18" charset="0"/>
              </a:rPr>
              <a:t>Jedermann/viele Konstellationen</a:t>
            </a:r>
            <a:r>
              <a:rPr lang="de-DE" altLang="de-DE" dirty="0" smtClean="0">
                <a:latin typeface="Times" panose="02020603050405020304" pitchFamily="18" charset="0"/>
              </a:rPr>
              <a:t>: paarweise, in Kleingruppen, in großen Teams</a:t>
            </a:r>
          </a:p>
          <a:p>
            <a:endParaRPr lang="de-DE" altLang="de-DE" dirty="0" smtClean="0">
              <a:latin typeface="Times" panose="02020603050405020304" pitchFamily="18" charset="0"/>
            </a:endParaRPr>
          </a:p>
          <a:p>
            <a:r>
              <a:rPr lang="de-DE" altLang="de-DE" b="1" dirty="0" smtClean="0">
                <a:latin typeface="Times" panose="02020603050405020304" pitchFamily="18" charset="0"/>
              </a:rPr>
              <a:t>Unterschiedliche Intensität</a:t>
            </a:r>
            <a:r>
              <a:rPr lang="de-DE" altLang="de-DE" dirty="0" smtClean="0">
                <a:latin typeface="Times" panose="02020603050405020304" pitchFamily="18" charset="0"/>
              </a:rPr>
              <a:t>: zum Aufwärmen, im Hauptteil oder zum Cooldown geeignet; somit auch unterschiedliche Geschwindigkeiten (jeder kann mitmachen, nicht nur die „Fitten und Aktiven“) </a:t>
            </a:r>
            <a:r>
              <a:rPr lang="de-DE" altLang="de-DE" dirty="0" smtClean="0">
                <a:latin typeface="Times" panose="02020603050405020304" pitchFamily="18" charset="0"/>
                <a:sym typeface="Wingdings" panose="05000000000000000000" pitchFamily="2" charset="2"/>
              </a:rPr>
              <a:t> somit Ansatz</a:t>
            </a:r>
            <a:r>
              <a:rPr lang="de-DE" altLang="de-DE" baseline="0" dirty="0" smtClean="0">
                <a:latin typeface="Times" panose="02020603050405020304" pitchFamily="18" charset="0"/>
                <a:sym typeface="Wingdings" panose="05000000000000000000" pitchFamily="2" charset="2"/>
              </a:rPr>
              <a:t> niedrigschwellig möglich </a:t>
            </a:r>
            <a:r>
              <a:rPr lang="de-DE" altLang="de-DE" b="1" baseline="0" dirty="0" smtClean="0">
                <a:latin typeface="Times" panose="02020603050405020304" pitchFamily="18" charset="0"/>
                <a:sym typeface="Wingdings" panose="05000000000000000000" pitchFamily="2" charset="2"/>
              </a:rPr>
              <a:t> Minderung Unfallrisiko!</a:t>
            </a:r>
          </a:p>
          <a:p>
            <a:endParaRPr lang="de-DE" altLang="de-DE" b="1" dirty="0" smtClean="0">
              <a:latin typeface="Times" panose="02020603050405020304" pitchFamily="18" charset="0"/>
            </a:endParaRPr>
          </a:p>
          <a:p>
            <a:r>
              <a:rPr lang="de-DE" altLang="de-DE" b="1" dirty="0" smtClean="0">
                <a:latin typeface="Times" panose="02020603050405020304" pitchFamily="18" charset="0"/>
              </a:rPr>
              <a:t>Unterschiedliche Schwerpunkte</a:t>
            </a:r>
            <a:r>
              <a:rPr lang="de-DE" altLang="de-DE" dirty="0" smtClean="0">
                <a:latin typeface="Times" panose="02020603050405020304" pitchFamily="18" charset="0"/>
              </a:rPr>
              <a:t>: koordinativer Anspruch und Konzentration (Ball mit verschiedenen Bewegungsaufgaben koppeln, Zielwerfen), Ausdauer (Laufspiel mit Ball), Kraft oder Beweglichkeit fördern (Ball-Massage beim Abschluss der Sporteinheit)</a:t>
            </a:r>
          </a:p>
          <a:p>
            <a:endParaRPr lang="de-DE" altLang="de-DE" b="1" dirty="0" smtClean="0">
              <a:latin typeface="Times" panose="02020603050405020304" pitchFamily="18" charset="0"/>
            </a:endParaRPr>
          </a:p>
          <a:p>
            <a:r>
              <a:rPr lang="de-DE" altLang="de-DE" b="1" dirty="0" smtClean="0">
                <a:latin typeface="Times" panose="02020603050405020304" pitchFamily="18" charset="0"/>
              </a:rPr>
              <a:t>Unterschiedliche Formen</a:t>
            </a:r>
            <a:r>
              <a:rPr lang="de-DE" altLang="de-DE" dirty="0" smtClean="0">
                <a:latin typeface="Times" panose="02020603050405020304" pitchFamily="18" charset="0"/>
              </a:rPr>
              <a:t>: alleine/jeder für sich, kooperativ oder Wettbewerb (zum Beispiel beim Aufwärmen kooperativ, Wettspiel im Hauptteil, um zusammenzukommen oder beim Cooldown als Regenerationsform)</a:t>
            </a:r>
          </a:p>
          <a:p>
            <a:endParaRPr lang="de-DE" altLang="de-DE" dirty="0" smtClean="0">
              <a:latin typeface="Times" panose="02020603050405020304" pitchFamily="18" charset="0"/>
            </a:endParaRPr>
          </a:p>
          <a:p>
            <a:r>
              <a:rPr lang="de-DE" altLang="de-DE" dirty="0" smtClean="0">
                <a:latin typeface="Times" panose="02020603050405020304" pitchFamily="18" charset="0"/>
              </a:rPr>
              <a:t>Es gibt also </a:t>
            </a:r>
            <a:r>
              <a:rPr lang="de-DE" altLang="de-DE" b="1" dirty="0" smtClean="0">
                <a:latin typeface="Times" panose="02020603050405020304" pitchFamily="18" charset="0"/>
              </a:rPr>
              <a:t>weit mehr Möglichkeiten als die „Ball-Klassiker“ </a:t>
            </a:r>
            <a:r>
              <a:rPr lang="de-DE" altLang="de-DE" dirty="0" smtClean="0">
                <a:latin typeface="Times" panose="02020603050405020304" pitchFamily="18" charset="0"/>
              </a:rPr>
              <a:t>Fußball, Handball, Volleyball oder Basketball; Ballspiele mit Aufforderungscharakter wie Brennball, Völkerball erfordern Geschicklichkeit, schulen die Ausdauer und „schweißen im Team zusammen“</a:t>
            </a:r>
          </a:p>
          <a:p>
            <a:endParaRPr lang="de-DE" altLang="de-DE" dirty="0" smtClean="0">
              <a:latin typeface="Times" panose="02020603050405020304" pitchFamily="18" charset="0"/>
            </a:endParaRPr>
          </a:p>
        </p:txBody>
      </p:sp>
      <p:sp>
        <p:nvSpPr>
          <p:cNvPr id="4" name="Foliennummernplatzhalter 3"/>
          <p:cNvSpPr>
            <a:spLocks noGrp="1"/>
          </p:cNvSpPr>
          <p:nvPr>
            <p:ph type="sldNum" sz="quarter" idx="10"/>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33172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Aktuell 2024:</a:t>
            </a:r>
          </a:p>
          <a:p>
            <a:r>
              <a:rPr lang="de-DE" altLang="de-DE" dirty="0" smtClean="0">
                <a:latin typeface="Times" panose="02020603050405020304" pitchFamily="18" charset="0"/>
              </a:rPr>
              <a:t>148 Unfälle im Dienstsport (I.-III. Quartal)</a:t>
            </a:r>
          </a:p>
          <a:p>
            <a:r>
              <a:rPr lang="de-DE" altLang="de-DE" dirty="0" smtClean="0">
                <a:latin typeface="Times" panose="02020603050405020304" pitchFamily="18" charset="0"/>
              </a:rPr>
              <a:t>1296 Unfälle insgesamt in der Feuerwehr, Dienstsport anteilig knapp 11%</a:t>
            </a: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12</a:t>
            </a:fld>
            <a:endParaRPr lang="de-DE" dirty="0"/>
          </a:p>
        </p:txBody>
      </p:sp>
    </p:spTree>
    <p:extLst>
      <p:ext uri="{BB962C8B-B14F-4D97-AF65-F5344CB8AC3E}">
        <p14:creationId xmlns:p14="http://schemas.microsoft.com/office/powerpoint/2010/main" val="231555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Aktuell 2024:</a:t>
            </a:r>
          </a:p>
          <a:p>
            <a:r>
              <a:rPr lang="de-DE" altLang="de-DE" dirty="0" smtClean="0">
                <a:latin typeface="Times" panose="02020603050405020304" pitchFamily="18" charset="0"/>
              </a:rPr>
              <a:t>148 Unfälle im Dienstsport (I.-III. Quartal)</a:t>
            </a:r>
          </a:p>
          <a:p>
            <a:r>
              <a:rPr lang="de-DE" altLang="de-DE" dirty="0" smtClean="0">
                <a:latin typeface="Times" panose="02020603050405020304" pitchFamily="18" charset="0"/>
              </a:rPr>
              <a:t>allgemeiner Sport 41</a:t>
            </a:r>
          </a:p>
          <a:p>
            <a:r>
              <a:rPr lang="de-DE" altLang="de-DE" dirty="0" smtClean="0">
                <a:latin typeface="Times" panose="02020603050405020304" pitchFamily="18" charset="0"/>
              </a:rPr>
              <a:t>Fußball 33</a:t>
            </a:r>
          </a:p>
          <a:p>
            <a:r>
              <a:rPr lang="de-DE" altLang="de-DE" dirty="0" smtClean="0">
                <a:latin typeface="Times" panose="02020603050405020304" pitchFamily="18" charset="0"/>
              </a:rPr>
              <a:t>Handball 2</a:t>
            </a:r>
          </a:p>
          <a:p>
            <a:r>
              <a:rPr lang="de-DE" altLang="de-DE" dirty="0" smtClean="0">
                <a:latin typeface="Times" panose="02020603050405020304" pitchFamily="18" charset="0"/>
              </a:rPr>
              <a:t>Sonstige Ballspiele 68 (u.a. Volleyball, Brennball)</a:t>
            </a:r>
          </a:p>
          <a:p>
            <a:r>
              <a:rPr lang="de-DE" altLang="de-DE" dirty="0" smtClean="0">
                <a:latin typeface="Times" panose="02020603050405020304" pitchFamily="18" charset="0"/>
              </a:rPr>
              <a:t>Schwimmen 4</a:t>
            </a:r>
          </a:p>
        </p:txBody>
      </p:sp>
      <p:sp>
        <p:nvSpPr>
          <p:cNvPr id="4" name="Foliennummernplatzhalter 3"/>
          <p:cNvSpPr>
            <a:spLocks noGrp="1"/>
          </p:cNvSpPr>
          <p:nvPr>
            <p:ph type="sldNum" sz="quarter" idx="10"/>
          </p:nvPr>
        </p:nvSpPr>
        <p:spPr/>
        <p:txBody>
          <a:bodyPr/>
          <a:lstStyle/>
          <a:p>
            <a:fld id="{3EF8707F-DEE4-7745-A5CF-37B32C872178}" type="slidenum">
              <a:rPr lang="de-DE" smtClean="0"/>
              <a:t>13</a:t>
            </a:fld>
            <a:endParaRPr lang="de-DE" dirty="0"/>
          </a:p>
        </p:txBody>
      </p:sp>
    </p:spTree>
    <p:extLst>
      <p:ext uri="{BB962C8B-B14F-4D97-AF65-F5344CB8AC3E}">
        <p14:creationId xmlns:p14="http://schemas.microsoft.com/office/powerpoint/2010/main" val="219493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Aktuell 2024:</a:t>
            </a:r>
          </a:p>
          <a:p>
            <a:r>
              <a:rPr lang="de-DE" altLang="de-DE" dirty="0" smtClean="0">
                <a:latin typeface="Times" panose="02020603050405020304" pitchFamily="18" charset="0"/>
              </a:rPr>
              <a:t>148 Unfälle im Dienstsport (I.-III. Quartal)</a:t>
            </a:r>
          </a:p>
          <a:p>
            <a:r>
              <a:rPr lang="de-DE" altLang="de-DE" dirty="0" smtClean="0">
                <a:latin typeface="Times" panose="02020603050405020304" pitchFamily="18" charset="0"/>
              </a:rPr>
              <a:t>allgemeiner Sport 45 (30%)</a:t>
            </a:r>
          </a:p>
          <a:p>
            <a:r>
              <a:rPr lang="de-DE" altLang="de-DE" dirty="0" smtClean="0">
                <a:latin typeface="Times" panose="02020603050405020304" pitchFamily="18" charset="0"/>
              </a:rPr>
              <a:t>Ballsport 103 (70%)</a:t>
            </a:r>
          </a:p>
          <a:p>
            <a:endParaRPr lang="de-DE" altLang="de-DE" dirty="0" smtClean="0">
              <a:latin typeface="Times" panose="02020603050405020304" pitchFamily="18" charset="0"/>
            </a:endParaRPr>
          </a:p>
          <a:p>
            <a:r>
              <a:rPr lang="de-DE" altLang="de-DE" dirty="0" smtClean="0">
                <a:latin typeface="Times" panose="02020603050405020304" pitchFamily="18" charset="0"/>
              </a:rPr>
              <a:t>Übrigens: Unterschied aktuell zwischen FF und JF, was die absoluten </a:t>
            </a:r>
            <a:r>
              <a:rPr lang="de-DE" altLang="de-DE" i="1" dirty="0" smtClean="0">
                <a:latin typeface="Times" panose="02020603050405020304" pitchFamily="18" charset="0"/>
              </a:rPr>
              <a:t>und</a:t>
            </a:r>
            <a:r>
              <a:rPr lang="de-DE" altLang="de-DE" dirty="0" smtClean="0">
                <a:latin typeface="Times" panose="02020603050405020304" pitchFamily="18" charset="0"/>
              </a:rPr>
              <a:t> relativen Unfallzahlen Ballsport (FF: 74 von 103 </a:t>
            </a:r>
            <a:r>
              <a:rPr lang="de-DE" altLang="de-DE" dirty="0" smtClean="0">
                <a:latin typeface="Times" panose="02020603050405020304" pitchFamily="18" charset="0"/>
                <a:sym typeface="Wingdings" panose="05000000000000000000" pitchFamily="2" charset="2"/>
              </a:rPr>
              <a:t> 72%</a:t>
            </a:r>
            <a:r>
              <a:rPr lang="de-DE" altLang="de-DE" dirty="0" smtClean="0">
                <a:latin typeface="Times" panose="02020603050405020304" pitchFamily="18" charset="0"/>
              </a:rPr>
              <a:t>; JF: 22 von 45 </a:t>
            </a:r>
            <a:r>
              <a:rPr lang="de-DE" altLang="de-DE" dirty="0" smtClean="0">
                <a:latin typeface="Times" panose="02020603050405020304" pitchFamily="18" charset="0"/>
                <a:sym typeface="Wingdings" panose="05000000000000000000" pitchFamily="2" charset="2"/>
              </a:rPr>
              <a:t> 49%</a:t>
            </a:r>
            <a:r>
              <a:rPr lang="de-DE" altLang="de-DE" dirty="0" smtClean="0">
                <a:latin typeface="Times" panose="02020603050405020304" pitchFamily="18" charset="0"/>
              </a:rPr>
              <a:t>) betrifft</a:t>
            </a:r>
          </a:p>
          <a:p>
            <a:endParaRPr lang="de-DE" altLang="de-DE" dirty="0" smtClean="0">
              <a:latin typeface="Times" panose="02020603050405020304" pitchFamily="18" charset="0"/>
            </a:endParaRPr>
          </a:p>
          <a:p>
            <a:r>
              <a:rPr lang="de-DE" altLang="de-DE" dirty="0" smtClean="0">
                <a:latin typeface="Times" panose="02020603050405020304" pitchFamily="18" charset="0"/>
              </a:rPr>
              <a:t>Zahlen sind noch nicht abgeschlossen</a:t>
            </a:r>
          </a:p>
          <a:p>
            <a:r>
              <a:rPr lang="de-DE" altLang="de-DE" dirty="0" smtClean="0">
                <a:latin typeface="Times" panose="02020603050405020304" pitchFamily="18" charset="0"/>
              </a:rPr>
              <a:t>Und es steht aktuell die Hallensaison an, die hier noch nicht berücksichtigt ist (Oktober bis Dezember 2024) </a:t>
            </a:r>
            <a:r>
              <a:rPr lang="de-DE" altLang="de-DE" dirty="0" smtClean="0">
                <a:latin typeface="Times" panose="02020603050405020304" pitchFamily="18" charset="0"/>
                <a:sym typeface="Wingdings" panose="05000000000000000000" pitchFamily="2" charset="2"/>
              </a:rPr>
              <a:t> klassische Hallenzeit, viel Hallensport, viel Ballsport</a:t>
            </a:r>
          </a:p>
          <a:p>
            <a:r>
              <a:rPr lang="de-DE" altLang="de-DE" dirty="0" smtClean="0">
                <a:latin typeface="Times" panose="02020603050405020304" pitchFamily="18" charset="0"/>
                <a:sym typeface="Wingdings" panose="05000000000000000000" pitchFamily="2" charset="2"/>
              </a:rPr>
              <a:t> Es wird erfahrungsgemäß noch Bewegung in die Statistik kommen</a:t>
            </a:r>
            <a:endParaRPr lang="de-DE" altLang="de-DE" dirty="0" smtClean="0">
              <a:latin typeface="Times" panose="02020603050405020304" pitchFamily="18" charset="0"/>
            </a:endParaRPr>
          </a:p>
          <a:p>
            <a:endParaRPr lang="de-DE" altLang="de-DE" dirty="0" smtClean="0">
              <a:latin typeface="Times" panose="02020603050405020304" pitchFamily="18" charset="0"/>
            </a:endParaRPr>
          </a:p>
        </p:txBody>
      </p:sp>
      <p:sp>
        <p:nvSpPr>
          <p:cNvPr id="4" name="Foliennummernplatzhalter 3"/>
          <p:cNvSpPr>
            <a:spLocks noGrp="1"/>
          </p:cNvSpPr>
          <p:nvPr>
            <p:ph type="sldNum" sz="quarter" idx="10"/>
          </p:nvPr>
        </p:nvSpPr>
        <p:spPr/>
        <p:txBody>
          <a:bodyPr/>
          <a:lstStyle/>
          <a:p>
            <a:fld id="{3EF8707F-DEE4-7745-A5CF-37B32C872178}" type="slidenum">
              <a:rPr lang="de-DE" smtClean="0"/>
              <a:t>14</a:t>
            </a:fld>
            <a:endParaRPr lang="de-DE" dirty="0"/>
          </a:p>
        </p:txBody>
      </p:sp>
    </p:spTree>
    <p:extLst>
      <p:ext uri="{BB962C8B-B14F-4D97-AF65-F5344CB8AC3E}">
        <p14:creationId xmlns:p14="http://schemas.microsoft.com/office/powerpoint/2010/main" val="233407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Verfassung der Teilnehmenden: </a:t>
            </a:r>
            <a:r>
              <a:rPr lang="de-DE" altLang="de-DE" dirty="0" smtClean="0">
                <a:latin typeface="Times" panose="02020603050405020304" pitchFamily="18" charset="0"/>
              </a:rPr>
              <a:t>wie ist die Truppe drauf (Stimmung)? Wie ist die Gemütslage des Einzelnen? gibt es Befindlichkeiten/Vorbehalte/Kritik? Gab es besondere Vorkommnisse am Arbeitstag, die Einfluss auf das Ballspiel haben könnten (z.B. Frustabbau)?</a:t>
            </a:r>
          </a:p>
          <a:p>
            <a:endParaRPr lang="de-DE" altLang="de-DE" b="1" dirty="0" smtClean="0">
              <a:latin typeface="Times" panose="02020603050405020304" pitchFamily="18" charset="0"/>
            </a:endParaRPr>
          </a:p>
          <a:p>
            <a:r>
              <a:rPr lang="de-DE" altLang="de-DE" b="1" dirty="0" smtClean="0">
                <a:latin typeface="Times" panose="02020603050405020304" pitchFamily="18" charset="0"/>
              </a:rPr>
              <a:t>Aufwärmen ist Pflicht: </a:t>
            </a:r>
            <a:r>
              <a:rPr lang="de-DE" altLang="de-DE" dirty="0" smtClean="0">
                <a:latin typeface="Times" panose="02020603050405020304" pitchFamily="18" charset="0"/>
              </a:rPr>
              <a:t>Den Körper und Kreislauf in die „</a:t>
            </a:r>
            <a:r>
              <a:rPr lang="de-DE" altLang="de-DE" i="1" dirty="0" smtClean="0">
                <a:latin typeface="Times" panose="02020603050405020304" pitchFamily="18" charset="0"/>
              </a:rPr>
              <a:t>Vor</a:t>
            </a:r>
            <a:r>
              <a:rPr lang="de-DE" altLang="de-DE" dirty="0" smtClean="0">
                <a:latin typeface="Times" panose="02020603050405020304" pitchFamily="18" charset="0"/>
              </a:rPr>
              <a:t>“belastung und in Schwung bringen, Betriebstemperatur erreichen (Muskeln erwärmen, Sehnen und Gelenke leicht strapazieren und somit elastischer und belastbarer machen), Sauerstoffversorgung verbessern, Trainingspuls erreichen, mentale Einstimmung; Bewegungsabläufe der bevorstehenden Haupteinheit einüben; 10 Minuten reichen</a:t>
            </a:r>
          </a:p>
          <a:p>
            <a:endParaRPr lang="de-DE" altLang="de-DE" dirty="0" smtClean="0">
              <a:latin typeface="Times" panose="02020603050405020304" pitchFamily="18" charset="0"/>
            </a:endParaRPr>
          </a:p>
          <a:p>
            <a:r>
              <a:rPr lang="de-DE" altLang="de-DE" b="1" dirty="0" smtClean="0">
                <a:latin typeface="Times" panose="02020603050405020304" pitchFamily="18" charset="0"/>
              </a:rPr>
              <a:t>Auf bevorstehende Übungen und Bewegungsabläufe vorbereiten</a:t>
            </a:r>
            <a:r>
              <a:rPr lang="de-DE" altLang="de-DE" dirty="0" smtClean="0">
                <a:latin typeface="Times" panose="02020603050405020304" pitchFamily="18" charset="0"/>
              </a:rPr>
              <a:t>: Mit dem Bewegungsrepertoire vertraut machen. Ballsportarten verlangen eine Grundkenntnis und –fähigkeit an Technik. Das gilt für sämtliche Wurf-, Fang-, Schusstechniken usw.</a:t>
            </a:r>
          </a:p>
        </p:txBody>
      </p:sp>
      <p:sp>
        <p:nvSpPr>
          <p:cNvPr id="4" name="Foliennummernplatzhalter 3"/>
          <p:cNvSpPr>
            <a:spLocks noGrp="1"/>
          </p:cNvSpPr>
          <p:nvPr>
            <p:ph type="sldNum" sz="quarter" idx="10"/>
          </p:nvPr>
        </p:nvSpPr>
        <p:spPr/>
        <p:txBody>
          <a:bodyPr/>
          <a:lstStyle/>
          <a:p>
            <a:fld id="{3EF8707F-DEE4-7745-A5CF-37B32C872178}" type="slidenum">
              <a:rPr lang="de-DE" smtClean="0"/>
              <a:t>15</a:t>
            </a:fld>
            <a:endParaRPr lang="de-DE" dirty="0"/>
          </a:p>
        </p:txBody>
      </p:sp>
    </p:spTree>
    <p:extLst>
      <p:ext uri="{BB962C8B-B14F-4D97-AF65-F5344CB8AC3E}">
        <p14:creationId xmlns:p14="http://schemas.microsoft.com/office/powerpoint/2010/main" val="239208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Fair Play Spielweise: </a:t>
            </a:r>
            <a:r>
              <a:rPr lang="de-DE" altLang="de-DE" dirty="0" smtClean="0">
                <a:latin typeface="Times" panose="02020603050405020304" pitchFamily="18" charset="0"/>
              </a:rPr>
              <a:t>Nicht nur in Gedanken, sondern auch klar kommunizieren vor Beginn der Einheit, dass regelwidriges Verhalten und insbesondere „hartes“ Einsteigen unerwünscht ist</a:t>
            </a:r>
          </a:p>
          <a:p>
            <a:endParaRPr lang="de-DE" altLang="de-DE" dirty="0" smtClean="0">
              <a:latin typeface="Times" panose="02020603050405020304" pitchFamily="18" charset="0"/>
            </a:endParaRPr>
          </a:p>
          <a:p>
            <a:r>
              <a:rPr lang="de-DE" altLang="de-DE" b="1" dirty="0" smtClean="0">
                <a:latin typeface="Times" panose="02020603050405020304" pitchFamily="18" charset="0"/>
              </a:rPr>
              <a:t>Regeln/Sonderformen: </a:t>
            </a:r>
            <a:r>
              <a:rPr lang="de-DE" altLang="de-DE" dirty="0" smtClean="0">
                <a:latin typeface="Times" panose="02020603050405020304" pitchFamily="18" charset="0"/>
              </a:rPr>
              <a:t>zur Entschärfung des Spielbetriebs Regeln festlegen und diese allen Beteiligten klar machen; insbesondere modifizierte Regeln können auch den Einstieg für Beginner erleichtern, indem dadurch Spieltempo gedrosselt und körperbetonte Spielweisen vermieden werden</a:t>
            </a:r>
          </a:p>
          <a:p>
            <a:r>
              <a:rPr lang="de-DE" altLang="de-DE" b="1" dirty="0" smtClean="0">
                <a:latin typeface="Times" panose="02020603050405020304" pitchFamily="18" charset="0"/>
              </a:rPr>
              <a:t>Passende Sportausrüstung: </a:t>
            </a:r>
            <a:r>
              <a:rPr lang="de-DE" altLang="de-DE" dirty="0" smtClean="0">
                <a:latin typeface="Times" panose="02020603050405020304" pitchFamily="18" charset="0"/>
              </a:rPr>
              <a:t>zweckmäßige</a:t>
            </a:r>
            <a:r>
              <a:rPr lang="de-DE" altLang="de-DE" b="1" dirty="0" smtClean="0">
                <a:latin typeface="Times" panose="02020603050405020304" pitchFamily="18" charset="0"/>
              </a:rPr>
              <a:t> </a:t>
            </a:r>
            <a:r>
              <a:rPr lang="de-DE" altLang="de-DE" dirty="0" smtClean="0">
                <a:latin typeface="Times" panose="02020603050405020304" pitchFamily="18" charset="0"/>
              </a:rPr>
              <a:t>Kleidung, Schuhe mit entsprechender Sohle (für Halle oder Rasenfläche), um schnelle Richtungswechsel und/oder Stopps zu ermöglichen; Geräte und Material auf sicherheitsrelevante Aspekte prüfen (lediglich Sichtprüfung), richtige Ballgröße (richtet sich nach Altersstufe)</a:t>
            </a:r>
          </a:p>
          <a:p>
            <a:endParaRPr lang="de-DE" altLang="de-DE" dirty="0" smtClean="0">
              <a:latin typeface="Times" panose="02020603050405020304" pitchFamily="18" charset="0"/>
            </a:endParaRPr>
          </a:p>
          <a:p>
            <a:r>
              <a:rPr lang="de-DE" altLang="de-DE" b="1" dirty="0" smtClean="0">
                <a:latin typeface="Times" panose="02020603050405020304" pitchFamily="18" charset="0"/>
              </a:rPr>
              <a:t>Trainingsstätte: </a:t>
            </a:r>
            <a:r>
              <a:rPr lang="de-DE" altLang="de-DE" dirty="0" smtClean="0">
                <a:latin typeface="Times" panose="02020603050405020304" pitchFamily="18" charset="0"/>
              </a:rPr>
              <a:t>vor allem Untergrund, Boden (geeigneter Hallenboden bzw. Rasenfläche; insb. Stolperfallen); verfügbarer Platz/Raum;  Lichtverhältnisse; Jahreszeit und Witterungsverhältnisse beachten (vorab Wetter checken, ob Einheit draußen sinnvoll ist)</a:t>
            </a:r>
          </a:p>
          <a:p>
            <a:endParaRPr lang="de-DE" altLang="de-DE" dirty="0" smtClean="0">
              <a:latin typeface="Times" panose="02020603050405020304" pitchFamily="18" charset="0"/>
            </a:endParaRPr>
          </a:p>
          <a:p>
            <a:r>
              <a:rPr lang="de-DE" altLang="de-DE" dirty="0" smtClean="0">
                <a:latin typeface="Times" panose="02020603050405020304" pitchFamily="18" charset="0"/>
              </a:rPr>
              <a:t>„Nicht schon wieder Fußball!“ – Über </a:t>
            </a:r>
            <a:r>
              <a:rPr lang="de-DE" altLang="de-DE" b="1" dirty="0" smtClean="0">
                <a:latin typeface="Times" panose="02020603050405020304" pitchFamily="18" charset="0"/>
              </a:rPr>
              <a:t>alternative Ballsportarten </a:t>
            </a:r>
            <a:r>
              <a:rPr lang="de-DE" altLang="de-DE" dirty="0" smtClean="0">
                <a:latin typeface="Times" panose="02020603050405020304" pitchFamily="18" charset="0"/>
              </a:rPr>
              <a:t>nachdenken: Klassiker mal anders (bspw. Elefantenfußball, Mattenvolleyball, Basket- od. Fußballgolf); gänzlich neue Spielformen (bspw. Koordinative Spiel mit Luftballon, Inselball, Indiaca-Ballspiele)</a:t>
            </a:r>
          </a:p>
        </p:txBody>
      </p:sp>
      <p:sp>
        <p:nvSpPr>
          <p:cNvPr id="4" name="Foliennummernplatzhalter 3"/>
          <p:cNvSpPr>
            <a:spLocks noGrp="1"/>
          </p:cNvSpPr>
          <p:nvPr>
            <p:ph type="sldNum" sz="quarter" idx="10"/>
          </p:nvPr>
        </p:nvSpPr>
        <p:spPr/>
        <p:txBody>
          <a:bodyPr/>
          <a:lstStyle/>
          <a:p>
            <a:fld id="{3EF8707F-DEE4-7745-A5CF-37B32C872178}" type="slidenum">
              <a:rPr lang="de-DE" smtClean="0"/>
              <a:t>16</a:t>
            </a:fld>
            <a:endParaRPr lang="de-DE" dirty="0"/>
          </a:p>
        </p:txBody>
      </p:sp>
    </p:spTree>
    <p:extLst>
      <p:ext uri="{BB962C8B-B14F-4D97-AF65-F5344CB8AC3E}">
        <p14:creationId xmlns:p14="http://schemas.microsoft.com/office/powerpoint/2010/main" val="387320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latin typeface="Times" panose="02020603050405020304" pitchFamily="18" charset="0"/>
              </a:rPr>
              <a:t>Kompakte Infoschriften zum Thema Dienstsport, insbesondere zu den wiederkehrenden und aus UV-Sicht relevanten Themen Aufwärmen, Bewegung allgemein und Ballsport</a:t>
            </a:r>
          </a:p>
          <a:p>
            <a:endParaRPr lang="de-DE" altLang="de-DE" dirty="0" smtClean="0">
              <a:latin typeface="Times" panose="02020603050405020304" pitchFamily="18" charset="0"/>
            </a:endParaRPr>
          </a:p>
          <a:p>
            <a:r>
              <a:rPr lang="de-DE" altLang="de-DE" dirty="0" smtClean="0">
                <a:latin typeface="Times" panose="02020603050405020304" pitchFamily="18" charset="0"/>
              </a:rPr>
              <a:t>Viele sicherheits- und gesundheitsrelevante Empfehlungen und Hinweise auf den Dienstsport der Feuerwehr zugeschnitten</a:t>
            </a:r>
          </a:p>
          <a:p>
            <a:endParaRPr lang="de-DE" altLang="de-DE" dirty="0" smtClean="0">
              <a:latin typeface="Times" panose="02020603050405020304" pitchFamily="18" charset="0"/>
            </a:endParaRPr>
          </a:p>
          <a:p>
            <a:r>
              <a:rPr lang="de-DE" altLang="de-DE" dirty="0" smtClean="0">
                <a:latin typeface="Times" panose="02020603050405020304" pitchFamily="18" charset="0"/>
              </a:rPr>
              <a:t>StiSi „Ballsport“ in 2024 aktualisiert und angepasst</a:t>
            </a:r>
          </a:p>
          <a:p>
            <a:endParaRPr lang="de-DE" altLang="de-DE" dirty="0" smtClean="0">
              <a:latin typeface="Times" panose="02020603050405020304" pitchFamily="18" charset="0"/>
            </a:endParaRPr>
          </a:p>
          <a:p>
            <a:r>
              <a:rPr lang="de-DE" altLang="de-DE" dirty="0" smtClean="0">
                <a:latin typeface="Times" panose="02020603050405020304" pitchFamily="18" charset="0"/>
              </a:rPr>
              <a:t>Zum kostenlosen Download auf unserer Homepage (Themenbereich B5)</a:t>
            </a: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17</a:t>
            </a:fld>
            <a:endParaRPr lang="de-DE" dirty="0"/>
          </a:p>
        </p:txBody>
      </p:sp>
    </p:spTree>
    <p:extLst>
      <p:ext uri="{BB962C8B-B14F-4D97-AF65-F5344CB8AC3E}">
        <p14:creationId xmlns:p14="http://schemas.microsoft.com/office/powerpoint/2010/main" val="8470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Umfassende</a:t>
            </a:r>
            <a:r>
              <a:rPr lang="de-DE" baseline="0" dirty="0" smtClean="0"/>
              <a:t> Informationen zum Thema Dienstsport, auch zum Thema Unfallverhütung </a:t>
            </a:r>
            <a:r>
              <a:rPr lang="de-DE" baseline="0" dirty="0" smtClean="0">
                <a:sym typeface="Wingdings" panose="05000000000000000000" pitchFamily="2" charset="2"/>
              </a:rPr>
              <a:t> für Selbststudium geeignet; Leitfäden sind kostenlos beziehbar bei HFUK Nord</a:t>
            </a:r>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18</a:t>
            </a:fld>
            <a:endParaRPr lang="de-DE" dirty="0"/>
          </a:p>
        </p:txBody>
      </p:sp>
    </p:spTree>
    <p:extLst>
      <p:ext uri="{BB962C8B-B14F-4D97-AF65-F5344CB8AC3E}">
        <p14:creationId xmlns:p14="http://schemas.microsoft.com/office/powerpoint/2010/main" val="59787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Sport (Versicherte Tätigkeiten)</a:t>
            </a:r>
          </a:p>
          <a:p>
            <a:r>
              <a:rPr lang="de-DE" altLang="de-DE" i="1" dirty="0" smtClean="0">
                <a:latin typeface="Times" panose="02020603050405020304" pitchFamily="18" charset="0"/>
              </a:rPr>
              <a:t>Unter welchen Voraussetzungen ist für die sportliche Ertüchtigung der Feuerwehrangehörigen Versicherungsschutz gegeben? </a:t>
            </a:r>
            <a:br>
              <a:rPr lang="de-DE" altLang="de-DE" i="1" dirty="0" smtClean="0">
                <a:latin typeface="Times" panose="02020603050405020304" pitchFamily="18" charset="0"/>
              </a:rPr>
            </a:br>
            <a:r>
              <a:rPr lang="de-DE" altLang="de-DE" dirty="0" smtClean="0">
                <a:latin typeface="Times" panose="02020603050405020304" pitchFamily="18" charset="0"/>
              </a:rPr>
              <a:t/>
            </a:r>
            <a:br>
              <a:rPr lang="de-DE" altLang="de-DE" dirty="0" smtClean="0">
                <a:latin typeface="Times" panose="02020603050405020304" pitchFamily="18" charset="0"/>
              </a:rPr>
            </a:br>
            <a:r>
              <a:rPr lang="de-DE" altLang="de-DE" dirty="0" smtClean="0">
                <a:latin typeface="Times" panose="02020603050405020304" pitchFamily="18" charset="0"/>
              </a:rPr>
              <a:t>(Dienst)sport soll die Einsatzkräfte der Feuerwehr in die Lage versetzen, ihren Dienst ordnungsgemäß und ohne Gefahren für die eigene Gesundheit oder das Leben ausüben zu können (durch Stärkung der Fitnessreserven). Der Dienstsport unterscheidet sich damit vom sonst üblichen Betriebssport, der im Wesentlichen auf den Ausgleich zur täglichen Arbeitsbelastung abstellt. </a:t>
            </a:r>
            <a:br>
              <a:rPr lang="de-DE" altLang="de-DE" dirty="0" smtClean="0">
                <a:latin typeface="Times" panose="02020603050405020304" pitchFamily="18" charset="0"/>
              </a:rPr>
            </a:br>
            <a:r>
              <a:rPr lang="de-DE" altLang="de-DE" dirty="0" smtClean="0">
                <a:latin typeface="Times" panose="02020603050405020304" pitchFamily="18" charset="0"/>
              </a:rPr>
              <a:t/>
            </a:r>
            <a:br>
              <a:rPr lang="de-DE" altLang="de-DE" dirty="0" smtClean="0">
                <a:latin typeface="Times" panose="02020603050405020304" pitchFamily="18" charset="0"/>
              </a:rPr>
            </a:br>
            <a:r>
              <a:rPr lang="de-DE" altLang="de-DE" dirty="0" smtClean="0">
                <a:latin typeface="Times" panose="02020603050405020304" pitchFamily="18" charset="0"/>
              </a:rPr>
              <a:t>Regelmäßige sportliche Betätigung führt erfahrungsgemäß zur Erhaltung und Steigerung der körperlichen Leistungsfähigkeit und Fitness. Wichtig ist, dass der Dienstsport in organisierter Form von der Feuerwehr durchgeführt wird, nicht der Erzielung von sportlichen Höchstleistungen dient, die Übungen </a:t>
            </a:r>
            <a:r>
              <a:rPr lang="de-DE" altLang="de-DE" b="1" dirty="0" smtClean="0">
                <a:latin typeface="Times" panose="02020603050405020304" pitchFamily="18" charset="0"/>
              </a:rPr>
              <a:t>im weiteren Sinne </a:t>
            </a:r>
            <a:r>
              <a:rPr lang="de-DE" altLang="de-DE" dirty="0" smtClean="0">
                <a:latin typeface="Times" panose="02020603050405020304" pitchFamily="18" charset="0"/>
              </a:rPr>
              <a:t>Bezug auf den Feuerwehrdienst nehmen und unter der fachlichen Aufsicht eines (Sport)übungsleiters steht. </a:t>
            </a: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19</a:t>
            </a:fld>
            <a:endParaRPr lang="de-DE" dirty="0"/>
          </a:p>
        </p:txBody>
      </p:sp>
    </p:spTree>
    <p:extLst>
      <p:ext uri="{BB962C8B-B14F-4D97-AF65-F5344CB8AC3E}">
        <p14:creationId xmlns:p14="http://schemas.microsoft.com/office/powerpoint/2010/main" val="389247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ltLang="de-DE" dirty="0" smtClean="0">
                <a:latin typeface="Times" panose="02020603050405020304" pitchFamily="18" charset="0"/>
              </a:rPr>
              <a:t>Einsendungen der TN: good practice (zwei Beispiele)</a:t>
            </a:r>
          </a:p>
          <a:p>
            <a:pPr marL="171450" indent="-171450">
              <a:buFont typeface="Wingdings" panose="05000000000000000000" pitchFamily="2" charset="2"/>
              <a:buChar char="à"/>
              <a:defRPr/>
            </a:pPr>
            <a:r>
              <a:rPr lang="de-DE" altLang="de-DE" dirty="0" smtClean="0">
                <a:latin typeface="Times" panose="02020603050405020304" pitchFamily="18" charset="0"/>
                <a:sym typeface="Wingdings" panose="05000000000000000000" pitchFamily="2" charset="2"/>
              </a:rPr>
              <a:t>Gute Ideen werden mit Ball-Sets belohnt und Übungsgut auf Online-Portal „dss“ veröffentlicht und somit weiteren Interessenten bereitgestellt</a:t>
            </a:r>
          </a:p>
          <a:p>
            <a:pPr>
              <a:buFont typeface="Wingdings" panose="05000000000000000000" pitchFamily="2" charset="2"/>
              <a:buNone/>
              <a:defRPr/>
            </a:pPr>
            <a:endParaRPr lang="de-DE" altLang="de-DE" dirty="0" smtClean="0">
              <a:latin typeface="Times" panose="02020603050405020304" pitchFamily="18" charset="0"/>
            </a:endParaRPr>
          </a:p>
          <a:p>
            <a:pPr>
              <a:defRPr/>
            </a:pPr>
            <a:r>
              <a:rPr lang="de-DE" altLang="de-DE" dirty="0" smtClean="0">
                <a:latin typeface="Times" panose="02020603050405020304" pitchFamily="18" charset="0"/>
              </a:rPr>
              <a:t>Falls Sport wichtig ist, aber eben kein Ballsport, dann habe ich eine Empfehlung:</a:t>
            </a:r>
          </a:p>
          <a:p>
            <a:pPr>
              <a:defRPr/>
            </a:pPr>
            <a:r>
              <a:rPr lang="de-DE" altLang="de-DE" dirty="0" smtClean="0">
                <a:latin typeface="Times" panose="02020603050405020304" pitchFamily="18" charset="0"/>
                <a:hlinkClick r:id="rId3"/>
              </a:rPr>
              <a:t>https://www.youtube.com/watch?v=5ZPy577bmiQ</a:t>
            </a:r>
            <a:endParaRPr lang="de-DE" altLang="de-DE" dirty="0" smtClean="0">
              <a:latin typeface="Times" panose="02020603050405020304" pitchFamily="18" charset="0"/>
            </a:endParaRPr>
          </a:p>
          <a:p>
            <a:pPr>
              <a:defRPr/>
            </a:pPr>
            <a:r>
              <a:rPr lang="de-DE" altLang="de-DE" dirty="0" smtClean="0">
                <a:latin typeface="Times" panose="02020603050405020304" pitchFamily="18" charset="0"/>
              </a:rPr>
              <a:t>(Adam Rose: maybe the gym isn´t für me…)</a:t>
            </a: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20</a:t>
            </a:fld>
            <a:endParaRPr lang="de-DE" dirty="0"/>
          </a:p>
        </p:txBody>
      </p:sp>
    </p:spTree>
    <p:extLst>
      <p:ext uri="{BB962C8B-B14F-4D97-AF65-F5344CB8AC3E}">
        <p14:creationId xmlns:p14="http://schemas.microsoft.com/office/powerpoint/2010/main" val="116184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latin typeface="Times" panose="02020603050405020304" pitchFamily="18" charset="0"/>
              </a:rPr>
              <a:t>PECH-Regel bei Akutfällen eine </a:t>
            </a:r>
            <a:r>
              <a:rPr lang="de-DE" altLang="de-DE" b="1" dirty="0" smtClean="0">
                <a:latin typeface="Times" panose="02020603050405020304" pitchFamily="18" charset="0"/>
              </a:rPr>
              <a:t>bewährte Sofortmaßnahme</a:t>
            </a:r>
          </a:p>
          <a:p>
            <a:r>
              <a:rPr lang="de-DE" altLang="de-DE" dirty="0" smtClean="0">
                <a:latin typeface="Times" panose="02020603050405020304" pitchFamily="18" charset="0"/>
              </a:rPr>
              <a:t>anzuwenden bei Prellungen, Blutergüssen, Zerrungen, Gelenkverletzungen (nicht mehr belasten und Arzt aufsuchen), Risse von Bändern und Muskelfasern (und sofort Arzt aufsuchen); auf keinen Fall Brüche kühlen bzw. PECH anwenden</a:t>
            </a:r>
          </a:p>
          <a:p>
            <a:endParaRPr lang="de-DE" altLang="de-DE" dirty="0" smtClean="0">
              <a:latin typeface="Times" panose="02020603050405020304" pitchFamily="18" charset="0"/>
            </a:endParaRPr>
          </a:p>
          <a:p>
            <a:r>
              <a:rPr lang="de-DE" altLang="de-DE" dirty="0" smtClean="0">
                <a:latin typeface="Times" panose="02020603050405020304" pitchFamily="18" charset="0"/>
              </a:rPr>
              <a:t>Unabhängig von der Art der Verletzung, gehen Sportverletzungen oftmals mit Schmerzen einher (Einblutung ins Gewebe</a:t>
            </a:r>
            <a:r>
              <a:rPr lang="de-DE" altLang="de-DE" dirty="0" smtClean="0">
                <a:latin typeface="Times" panose="02020603050405020304" pitchFamily="18" charset="0"/>
                <a:sym typeface="Wingdings" panose="05000000000000000000" pitchFamily="2" charset="2"/>
              </a:rPr>
              <a:t> Bereich schwillt an, Bewegungseinschränkungen und Kräfteverlust können folgen)</a:t>
            </a:r>
          </a:p>
          <a:p>
            <a:endParaRPr lang="de-DE" altLang="de-DE" dirty="0" smtClean="0">
              <a:latin typeface="Times" panose="02020603050405020304" pitchFamily="18" charset="0"/>
              <a:sym typeface="Wingdings" panose="05000000000000000000" pitchFamily="2" charset="2"/>
            </a:endParaRPr>
          </a:p>
          <a:p>
            <a:r>
              <a:rPr lang="de-DE" altLang="de-DE" dirty="0" smtClean="0">
                <a:latin typeface="Times" panose="02020603050405020304" pitchFamily="18" charset="0"/>
                <a:sym typeface="Wingdings" panose="05000000000000000000" pitchFamily="2" charset="2"/>
              </a:rPr>
              <a:t>Vor Ort muss keine genaue Diagnose der Verletzung von den Beteiligten stattfinden, sondern vor allem eine rasche Sofortmaßnahme/Erstversorgung (PECH) angewendet und Arzt aufgesucht werden</a:t>
            </a:r>
          </a:p>
        </p:txBody>
      </p:sp>
      <p:sp>
        <p:nvSpPr>
          <p:cNvPr id="4" name="Foliennummernplatzhalter 3"/>
          <p:cNvSpPr>
            <a:spLocks noGrp="1"/>
          </p:cNvSpPr>
          <p:nvPr>
            <p:ph type="sldNum" sz="quarter" idx="10"/>
          </p:nvPr>
        </p:nvSpPr>
        <p:spPr/>
        <p:txBody>
          <a:bodyPr/>
          <a:lstStyle/>
          <a:p>
            <a:fld id="{3EF8707F-DEE4-7745-A5CF-37B32C872178}" type="slidenum">
              <a:rPr lang="de-DE" smtClean="0"/>
              <a:t>21</a:t>
            </a:fld>
            <a:endParaRPr lang="de-DE" dirty="0"/>
          </a:p>
        </p:txBody>
      </p:sp>
    </p:spTree>
    <p:extLst>
      <p:ext uri="{BB962C8B-B14F-4D97-AF65-F5344CB8AC3E}">
        <p14:creationId xmlns:p14="http://schemas.microsoft.com/office/powerpoint/2010/main" val="83882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Gilt auch für weitere Ballspiele bzw. Ballsportarten</a:t>
            </a:r>
          </a:p>
          <a:p>
            <a:endParaRPr lang="de-DE" dirty="0" smtClean="0"/>
          </a:p>
          <a:p>
            <a:r>
              <a:rPr lang="de-DE" dirty="0" smtClean="0"/>
              <a:t>Ballsport kann eine von vielen sinnvollen und zielführenden Trainingskomponenten</a:t>
            </a:r>
            <a:r>
              <a:rPr lang="de-DE" baseline="0" dirty="0" smtClean="0"/>
              <a:t> innerhalb des Dienstsports sein</a:t>
            </a:r>
          </a:p>
          <a:p>
            <a:endParaRPr lang="de-DE" altLang="de-DE" dirty="0" smtClean="0">
              <a:latin typeface="Times" panose="02020603050405020304" pitchFamily="18" charset="0"/>
            </a:endParaRPr>
          </a:p>
          <a:p>
            <a:r>
              <a:rPr lang="de-DE" altLang="de-DE" dirty="0" smtClean="0">
                <a:latin typeface="Times" panose="02020603050405020304" pitchFamily="18" charset="0"/>
              </a:rPr>
              <a:t>Auf</a:t>
            </a:r>
            <a:r>
              <a:rPr lang="de-DE" altLang="de-DE" baseline="0" dirty="0" smtClean="0">
                <a:latin typeface="Times" panose="02020603050405020304" pitchFamily="18" charset="0"/>
              </a:rPr>
              <a:t> entsprechende Schutzbekleidung achten, wie bspw.</a:t>
            </a:r>
          </a:p>
          <a:p>
            <a:pPr marL="171450" indent="-171450">
              <a:buFontTx/>
              <a:buChar char="-"/>
            </a:pPr>
            <a:r>
              <a:rPr lang="de-DE" altLang="de-DE" baseline="0" dirty="0" smtClean="0">
                <a:latin typeface="Times" panose="02020603050405020304" pitchFamily="18" charset="0"/>
              </a:rPr>
              <a:t>Protektoren: Schienbeinschoner beim Fußball oder Knieschoner beim Volleyball</a:t>
            </a:r>
          </a:p>
          <a:p>
            <a:pPr marL="171450" indent="-171450">
              <a:buFontTx/>
              <a:buChar char="-"/>
            </a:pPr>
            <a:r>
              <a:rPr lang="de-DE" altLang="de-DE" baseline="0" dirty="0" smtClean="0">
                <a:latin typeface="Times" panose="02020603050405020304" pitchFamily="18" charset="0"/>
              </a:rPr>
              <a:t>Passendes Schuhwerk für Ballsport wählen: meist reicht ein konventioneller Sportschuh aus, um den schnellen Bewegungen und Richtungswechseln gerecht zu werden (Bewegungsmuster können Belastung für Fuß, Sprunggelenk und Beine sein, wenn nicht richtiges Schuhwerk gewählt ist)</a:t>
            </a:r>
            <a:r>
              <a:rPr lang="de-DE" altLang="de-DE" dirty="0" smtClean="0">
                <a:latin typeface="Times" panose="02020603050405020304" pitchFamily="18" charset="0"/>
              </a:rPr>
              <a:t> </a:t>
            </a:r>
          </a:p>
          <a:p>
            <a:endParaRPr lang="de-DE" altLang="de-DE" dirty="0" smtClean="0">
              <a:latin typeface="Times" panose="02020603050405020304" pitchFamily="18"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4</a:t>
            </a:fld>
            <a:endParaRPr lang="de-DE" dirty="0"/>
          </a:p>
        </p:txBody>
      </p:sp>
    </p:spTree>
    <p:extLst>
      <p:ext uri="{BB962C8B-B14F-4D97-AF65-F5344CB8AC3E}">
        <p14:creationId xmlns:p14="http://schemas.microsoft.com/office/powerpoint/2010/main" val="5066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dirty="0" smtClean="0">
                <a:latin typeface="Times" panose="02020603050405020304" pitchFamily="18" charset="0"/>
              </a:rPr>
              <a:t>Ganzkörperschulung</a:t>
            </a:r>
          </a:p>
          <a:p>
            <a:r>
              <a:rPr lang="de-DE" altLang="de-DE" dirty="0" smtClean="0">
                <a:latin typeface="Times" panose="02020603050405020304" pitchFamily="18" charset="0"/>
              </a:rPr>
              <a:t>viele Muskeln werden aktiviert und arbeiten mit</a:t>
            </a:r>
          </a:p>
          <a:p>
            <a:endParaRPr lang="de-DE" altLang="de-DE" b="1" dirty="0" smtClean="0">
              <a:latin typeface="Times" panose="02020603050405020304" pitchFamily="18" charset="0"/>
            </a:endParaRPr>
          </a:p>
          <a:p>
            <a:r>
              <a:rPr lang="de-DE" altLang="de-DE" b="1" dirty="0" smtClean="0">
                <a:latin typeface="Times" panose="02020603050405020304" pitchFamily="18" charset="0"/>
              </a:rPr>
              <a:t>Training „by the way“</a:t>
            </a:r>
          </a:p>
          <a:p>
            <a:r>
              <a:rPr lang="de-DE" altLang="de-DE" dirty="0" smtClean="0">
                <a:latin typeface="Times" panose="02020603050405020304" pitchFamily="18" charset="0"/>
              </a:rPr>
              <a:t>Die</a:t>
            </a:r>
            <a:r>
              <a:rPr lang="de-DE" altLang="de-DE" baseline="0" dirty="0" smtClean="0">
                <a:latin typeface="Times" panose="02020603050405020304" pitchFamily="18" charset="0"/>
              </a:rPr>
              <a:t> </a:t>
            </a:r>
            <a:r>
              <a:rPr lang="de-DE" altLang="de-DE" dirty="0" smtClean="0">
                <a:latin typeface="Times" panose="02020603050405020304" pitchFamily="18" charset="0"/>
              </a:rPr>
              <a:t>Bewegung findet meist in spielerischer Form eingebunden in das jeweilige Ballspiel statt, man merkt also nicht direkt, dass</a:t>
            </a:r>
            <a:r>
              <a:rPr lang="de-DE" altLang="de-DE" baseline="0" dirty="0" smtClean="0">
                <a:latin typeface="Times" panose="02020603050405020304" pitchFamily="18" charset="0"/>
              </a:rPr>
              <a:t> </a:t>
            </a:r>
            <a:r>
              <a:rPr lang="de-DE" altLang="de-DE" dirty="0" smtClean="0">
                <a:latin typeface="Times" panose="02020603050405020304" pitchFamily="18" charset="0"/>
              </a:rPr>
              <a:t>über spielerische Elemente gezielt motorische Fähigkeiten (anteilig Ausdauer, Kraft, Beweglichkeit) trainiert werden,</a:t>
            </a:r>
            <a:r>
              <a:rPr lang="de-DE" altLang="de-DE" baseline="0" dirty="0" smtClean="0">
                <a:latin typeface="Times" panose="02020603050405020304" pitchFamily="18" charset="0"/>
              </a:rPr>
              <a:t> </a:t>
            </a:r>
            <a:r>
              <a:rPr lang="de-DE" altLang="de-DE" dirty="0" smtClean="0">
                <a:latin typeface="Times" panose="02020603050405020304" pitchFamily="18" charset="0"/>
              </a:rPr>
              <a:t>vor allem aber koordinative Schulung, Förderung der Schnelligkeit und Ausdauer</a:t>
            </a:r>
          </a:p>
          <a:p>
            <a:endParaRPr lang="de-DE" altLang="de-DE" dirty="0" smtClean="0">
              <a:latin typeface="Times" panose="02020603050405020304" pitchFamily="18" charset="0"/>
            </a:endParaRPr>
          </a:p>
          <a:p>
            <a:r>
              <a:rPr lang="de-DE" altLang="de-DE" b="1" dirty="0" smtClean="0">
                <a:latin typeface="Times" panose="02020603050405020304" pitchFamily="18" charset="0"/>
              </a:rPr>
              <a:t>Einfacher Zugang</a:t>
            </a:r>
          </a:p>
          <a:p>
            <a:r>
              <a:rPr lang="de-DE" altLang="de-DE" dirty="0" smtClean="0">
                <a:latin typeface="Times" panose="02020603050405020304" pitchFamily="18" charset="0"/>
              </a:rPr>
              <a:t>Begeisterung ist meist einfach zu entfachen, da viele Teilnehmende einige Ballsportarten kennen und schätzen</a:t>
            </a:r>
          </a:p>
          <a:p>
            <a:endParaRPr lang="de-DE" altLang="de-DE" dirty="0" smtClean="0">
              <a:latin typeface="Times" panose="02020603050405020304" pitchFamily="18" charset="0"/>
            </a:endParaRPr>
          </a:p>
          <a:p>
            <a:r>
              <a:rPr lang="de-DE" altLang="de-DE" b="1" dirty="0" smtClean="0">
                <a:latin typeface="Times" panose="02020603050405020304" pitchFamily="18" charset="0"/>
              </a:rPr>
              <a:t>Ständige Aufmerksamkeit</a:t>
            </a:r>
          </a:p>
          <a:p>
            <a:r>
              <a:rPr lang="de-DE" altLang="de-DE" dirty="0" smtClean="0">
                <a:latin typeface="Times" panose="02020603050405020304" pitchFamily="18" charset="0"/>
              </a:rPr>
              <a:t>Förderung der Konzentrationsfähigkeit und räumliche Orientierung</a:t>
            </a:r>
          </a:p>
          <a:p>
            <a:r>
              <a:rPr lang="de-DE" altLang="de-DE" dirty="0" smtClean="0">
                <a:latin typeface="Times" panose="02020603050405020304" pitchFamily="18" charset="0"/>
              </a:rPr>
              <a:t>Anpassungsfähigkeit an verschiedene/plötzlich wechselnde Situationen</a:t>
            </a:r>
          </a:p>
          <a:p>
            <a:endParaRPr lang="de-DE" altLang="de-DE" dirty="0" smtClean="0">
              <a:latin typeface="Times" panose="02020603050405020304" pitchFamily="18" charset="0"/>
            </a:endParaRPr>
          </a:p>
          <a:p>
            <a:r>
              <a:rPr lang="de-DE" altLang="de-DE" b="1" dirty="0" smtClean="0">
                <a:latin typeface="Times" panose="02020603050405020304" pitchFamily="18" charset="0"/>
              </a:rPr>
              <a:t>Spaß</a:t>
            </a:r>
          </a:p>
          <a:p>
            <a:r>
              <a:rPr lang="de-DE" altLang="de-DE" dirty="0" smtClean="0">
                <a:latin typeface="Times" panose="02020603050405020304" pitchFamily="18" charset="0"/>
              </a:rPr>
              <a:t>Es macht Freude sich als Gruppe im ungezwungenen Rahmen zusammen zu engagieren</a:t>
            </a:r>
          </a:p>
          <a:p>
            <a:endParaRPr lang="de-DE" altLang="de-DE" dirty="0" smtClean="0">
              <a:latin typeface="Times" panose="02020603050405020304" pitchFamily="18" charset="0"/>
            </a:endParaRPr>
          </a:p>
          <a:p>
            <a:r>
              <a:rPr lang="de-DE" altLang="de-DE" b="1" dirty="0" smtClean="0">
                <a:latin typeface="Times" panose="02020603050405020304" pitchFamily="18" charset="0"/>
              </a:rPr>
              <a:t>Stark als Team</a:t>
            </a:r>
          </a:p>
          <a:p>
            <a:r>
              <a:rPr lang="de-DE" altLang="de-DE" dirty="0" smtClean="0">
                <a:latin typeface="Times" panose="02020603050405020304" pitchFamily="18" charset="0"/>
              </a:rPr>
              <a:t>Abstimmung untereinander, Kommunikation im Team</a:t>
            </a:r>
          </a:p>
          <a:p>
            <a:r>
              <a:rPr lang="de-DE" altLang="de-DE" dirty="0" smtClean="0">
                <a:latin typeface="Times" panose="02020603050405020304" pitchFamily="18" charset="0"/>
              </a:rPr>
              <a:t>Förderung sozialer Kompetenzen und somit der Kameradschaft</a:t>
            </a:r>
          </a:p>
          <a:p>
            <a:endParaRPr lang="de-DE" altLang="de-DE" dirty="0" smtClean="0">
              <a:latin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smtClean="0">
                <a:latin typeface="Times" panose="02020603050405020304" pitchFamily="18" charset="0"/>
              </a:rPr>
              <a:t>Ballspiele</a:t>
            </a:r>
            <a:r>
              <a:rPr lang="de-DE" altLang="de-DE" b="1" baseline="0" dirty="0" smtClean="0">
                <a:latin typeface="Times" panose="02020603050405020304" pitchFamily="18" charset="0"/>
              </a:rPr>
              <a:t> haben viele Vorteile – </a:t>
            </a:r>
            <a:r>
              <a:rPr lang="de-DE" altLang="de-DE" b="1" dirty="0" smtClean="0">
                <a:latin typeface="Times" panose="02020603050405020304" pitchFamily="18" charset="0"/>
              </a:rPr>
              <a:t>und sind daher </a:t>
            </a:r>
            <a:r>
              <a:rPr lang="de-DE" altLang="de-DE" b="1" u="sng" dirty="0" smtClean="0">
                <a:latin typeface="Times" panose="02020603050405020304" pitchFamily="18" charset="0"/>
              </a:rPr>
              <a:t>nicht nur bei Kinder- und Jugendfeuerwehr </a:t>
            </a:r>
            <a:r>
              <a:rPr lang="de-DE" altLang="de-DE" b="1" dirty="0" smtClean="0">
                <a:latin typeface="Times" panose="02020603050405020304" pitchFamily="18" charset="0"/>
              </a:rPr>
              <a:t>beliebt, denn…</a:t>
            </a:r>
          </a:p>
          <a:p>
            <a:endParaRPr lang="de-DE" altLang="de-DE" dirty="0" smtClean="0">
              <a:latin typeface="Times"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5</a:t>
            </a:fld>
            <a:endParaRPr lang="de-DE" dirty="0"/>
          </a:p>
        </p:txBody>
      </p:sp>
    </p:spTree>
    <p:extLst>
      <p:ext uri="{BB962C8B-B14F-4D97-AF65-F5344CB8AC3E}">
        <p14:creationId xmlns:p14="http://schemas.microsoft.com/office/powerpoint/2010/main" val="228690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latin typeface="Times" panose="02020603050405020304" pitchFamily="18" charset="0"/>
              </a:rPr>
              <a:t>…sobald der Ball in der Hallenmitte liegt, wirkt es </a:t>
            </a:r>
            <a:r>
              <a:rPr lang="de-DE" altLang="de-DE" b="1" dirty="0" smtClean="0">
                <a:latin typeface="Times" panose="02020603050405020304" pitchFamily="18" charset="0"/>
              </a:rPr>
              <a:t>wie ein „Magnet“ im positiven Sinne </a:t>
            </a:r>
            <a:r>
              <a:rPr lang="de-DE" altLang="de-DE" dirty="0" smtClean="0">
                <a:latin typeface="Times" panose="02020603050405020304" pitchFamily="18" charset="0"/>
              </a:rPr>
              <a:t>(der innere Drang muss befriedigt werden, dem Impuls muss nachgegeben werden)</a:t>
            </a:r>
          </a:p>
          <a:p>
            <a:endParaRPr lang="de-DE" altLang="de-DE" dirty="0" smtClean="0">
              <a:latin typeface="Times" panose="02020603050405020304" pitchFamily="18" charset="0"/>
            </a:endParaRPr>
          </a:p>
          <a:p>
            <a:r>
              <a:rPr lang="de-DE" altLang="de-DE" dirty="0" smtClean="0">
                <a:latin typeface="Times" panose="02020603050405020304" pitchFamily="18" charset="0"/>
              </a:rPr>
              <a:t>Siehe Bildervergleich: auf was würde</a:t>
            </a:r>
            <a:r>
              <a:rPr lang="de-DE" altLang="de-DE" baseline="0" dirty="0" smtClean="0">
                <a:latin typeface="Times" panose="02020603050405020304" pitchFamily="18" charset="0"/>
              </a:rPr>
              <a:t> die Feuerwehrgruppen beim Dienstsport eher zurückgreifen?</a:t>
            </a:r>
            <a:endParaRPr lang="de-DE" altLang="de-DE" dirty="0" smtClean="0">
              <a:latin typeface="Times" panose="02020603050405020304" pitchFamily="18" charset="0"/>
            </a:endParaRPr>
          </a:p>
          <a:p>
            <a:endParaRPr lang="de-DE" altLang="de-DE" b="1" u="sng" dirty="0" smtClean="0">
              <a:latin typeface="Times" panose="02020603050405020304" pitchFamily="18" charset="0"/>
            </a:endParaRPr>
          </a:p>
          <a:p>
            <a:r>
              <a:rPr lang="de-DE" altLang="de-DE" b="1" u="sng" dirty="0" smtClean="0">
                <a:latin typeface="Times" panose="02020603050405020304" pitchFamily="18" charset="0"/>
              </a:rPr>
              <a:t>Was</a:t>
            </a:r>
            <a:r>
              <a:rPr lang="de-DE" altLang="de-DE" b="1" u="sng" baseline="0" dirty="0" smtClean="0">
                <a:latin typeface="Times" panose="02020603050405020304" pitchFamily="18" charset="0"/>
              </a:rPr>
              <a:t> beim Ballsport z</a:t>
            </a:r>
            <a:r>
              <a:rPr lang="de-DE" altLang="de-DE" b="1" u="sng" dirty="0" smtClean="0">
                <a:latin typeface="Times" panose="02020603050405020304" pitchFamily="18" charset="0"/>
              </a:rPr>
              <a:t>unächst einmal positiv betrachtet werden kann:</a:t>
            </a:r>
          </a:p>
          <a:p>
            <a:r>
              <a:rPr lang="de-DE" altLang="de-DE" dirty="0" smtClean="0">
                <a:latin typeface="Times" panose="02020603050405020304" pitchFamily="18" charset="0"/>
              </a:rPr>
              <a:t>Loslegen</a:t>
            </a:r>
          </a:p>
          <a:p>
            <a:r>
              <a:rPr lang="de-DE" altLang="de-DE" dirty="0" smtClean="0">
                <a:latin typeface="Times" panose="02020603050405020304" pitchFamily="18" charset="0"/>
              </a:rPr>
              <a:t>„Gas geben“</a:t>
            </a:r>
          </a:p>
          <a:p>
            <a:r>
              <a:rPr lang="de-DE" altLang="de-DE" dirty="0" smtClean="0">
                <a:latin typeface="Times" panose="02020603050405020304" pitchFamily="18" charset="0"/>
              </a:rPr>
              <a:t>Bewegen</a:t>
            </a:r>
          </a:p>
          <a:p>
            <a:r>
              <a:rPr lang="de-DE" altLang="de-DE" dirty="0" smtClean="0">
                <a:latin typeface="Times" panose="02020603050405020304" pitchFamily="18" charset="0"/>
              </a:rPr>
              <a:t>Aktiv sein</a:t>
            </a:r>
          </a:p>
          <a:p>
            <a:r>
              <a:rPr lang="de-DE" altLang="de-DE" dirty="0" smtClean="0">
                <a:latin typeface="Times" panose="02020603050405020304" pitchFamily="18" charset="0"/>
              </a:rPr>
              <a:t>Laufen, drehen, springen</a:t>
            </a:r>
          </a:p>
          <a:p>
            <a:r>
              <a:rPr lang="de-DE" altLang="de-DE" dirty="0" smtClean="0">
                <a:latin typeface="Times" panose="02020603050405020304" pitchFamily="18" charset="0"/>
              </a:rPr>
              <a:t>Spaß haben</a:t>
            </a:r>
          </a:p>
          <a:p>
            <a:endParaRPr lang="de-DE" altLang="de-DE" b="1" u="sng" dirty="0" smtClean="0">
              <a:latin typeface="Times" panose="02020603050405020304" pitchFamily="18" charset="0"/>
            </a:endParaRPr>
          </a:p>
          <a:p>
            <a:r>
              <a:rPr lang="de-DE" altLang="de-DE" b="1" u="sng" dirty="0" smtClean="0">
                <a:latin typeface="Times" panose="02020603050405020304" pitchFamily="18" charset="0"/>
              </a:rPr>
              <a:t>Worauf</a:t>
            </a:r>
            <a:r>
              <a:rPr lang="de-DE" altLang="de-DE" b="1" u="sng" baseline="0" dirty="0" smtClean="0">
                <a:latin typeface="Times" panose="02020603050405020304" pitchFamily="18" charset="0"/>
              </a:rPr>
              <a:t> beim Ballsport </a:t>
            </a:r>
            <a:r>
              <a:rPr lang="de-DE" altLang="de-DE" b="1" u="sng" dirty="0" smtClean="0">
                <a:latin typeface="Times" panose="02020603050405020304" pitchFamily="18" charset="0"/>
              </a:rPr>
              <a:t>möglicherweise auch besonders geachtet werden muss</a:t>
            </a:r>
          </a:p>
          <a:p>
            <a:endParaRPr lang="de-DE" altLang="de-DE" dirty="0" smtClean="0">
              <a:latin typeface="Times" panose="02020603050405020304" pitchFamily="18" charset="0"/>
            </a:endParaRPr>
          </a:p>
          <a:p>
            <a:r>
              <a:rPr lang="de-DE" altLang="de-DE" dirty="0" smtClean="0">
                <a:latin typeface="Times" panose="02020603050405020304" pitchFamily="18" charset="0"/>
              </a:rPr>
              <a:t>Teilnehmende legen gleich los, ohne sich aufzuwärmen</a:t>
            </a:r>
          </a:p>
          <a:p>
            <a:r>
              <a:rPr lang="de-DE" altLang="de-DE" dirty="0" smtClean="0">
                <a:latin typeface="Times" panose="02020603050405020304" pitchFamily="18" charset="0"/>
              </a:rPr>
              <a:t>Teilnehmende</a:t>
            </a:r>
            <a:r>
              <a:rPr lang="de-DE" altLang="de-DE" baseline="0" dirty="0" smtClean="0">
                <a:latin typeface="Times" panose="02020603050405020304" pitchFamily="18" charset="0"/>
              </a:rPr>
              <a:t> überschätzen die e</a:t>
            </a:r>
            <a:r>
              <a:rPr lang="de-DE" altLang="de-DE" dirty="0" smtClean="0">
                <a:latin typeface="Times" panose="02020603050405020304" pitchFamily="18" charset="0"/>
              </a:rPr>
              <a:t>igenen Fähigkeiten ggf. überschätzen sich beim Schießen, Werfen oder Springen (direkt oder indirekter Zusammenhang mit dem Ball)</a:t>
            </a:r>
          </a:p>
          <a:p>
            <a:r>
              <a:rPr lang="de-DE" altLang="de-DE" dirty="0" smtClean="0">
                <a:latin typeface="Times" panose="02020603050405020304" pitchFamily="18" charset="0"/>
              </a:rPr>
              <a:t>Zu schnell verausgaben (Puste geht aus, unkonzentriert werden)</a:t>
            </a:r>
          </a:p>
          <a:p>
            <a:r>
              <a:rPr lang="de-DE" altLang="de-DE" dirty="0" smtClean="0">
                <a:latin typeface="Times" panose="02020603050405020304" pitchFamily="18" charset="0"/>
              </a:rPr>
              <a:t>Übereifrig sein (zum Beispiel in der Zweikampfführung zu hartes Angehen des Gegners)</a:t>
            </a:r>
          </a:p>
          <a:p>
            <a:r>
              <a:rPr lang="de-DE" altLang="de-DE" dirty="0" smtClean="0">
                <a:latin typeface="Times" panose="02020603050405020304" pitchFamily="18" charset="0"/>
              </a:rPr>
              <a:t>Etwas in der Hektik des Spiels übersehen (Löcher, Gegenstände, Nässe/geringe Rutschhemmung o.ä.)</a:t>
            </a:r>
          </a:p>
          <a:p>
            <a:r>
              <a:rPr lang="de-DE" altLang="de-DE" dirty="0" smtClean="0">
                <a:latin typeface="Times" panose="02020603050405020304" pitchFamily="18" charset="0"/>
                <a:sym typeface="Wingdings" panose="05000000000000000000" pitchFamily="2" charset="2"/>
              </a:rPr>
              <a:t> Allesamt Faktoren</a:t>
            </a:r>
            <a:r>
              <a:rPr lang="de-DE" altLang="de-DE" baseline="0" dirty="0" smtClean="0">
                <a:latin typeface="Times" panose="02020603050405020304" pitchFamily="18" charset="0"/>
                <a:sym typeface="Wingdings" panose="05000000000000000000" pitchFamily="2" charset="2"/>
              </a:rPr>
              <a:t>, die das Unfallrisiko erhöhen</a:t>
            </a:r>
            <a:endParaRPr lang="de-DE" altLang="de-DE" dirty="0" smtClean="0">
              <a:latin typeface="Times" panose="02020603050405020304" pitchFamily="18" charset="0"/>
            </a:endParaRPr>
          </a:p>
          <a:p>
            <a:endParaRPr lang="de-DE" altLang="de-DE" dirty="0" smtClean="0">
              <a:latin typeface="Times"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6</a:t>
            </a:fld>
            <a:endParaRPr lang="de-DE" dirty="0"/>
          </a:p>
        </p:txBody>
      </p:sp>
    </p:spTree>
    <p:extLst>
      <p:ext uri="{BB962C8B-B14F-4D97-AF65-F5344CB8AC3E}">
        <p14:creationId xmlns:p14="http://schemas.microsoft.com/office/powerpoint/2010/main" val="202708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Ursachen können vielfältig sein und beziehen sich nicht allein auf „das Objekt der Begierde“, den Ball</a:t>
            </a:r>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7</a:t>
            </a:fld>
            <a:endParaRPr lang="de-DE" dirty="0"/>
          </a:p>
        </p:txBody>
      </p:sp>
    </p:spTree>
    <p:extLst>
      <p:ext uri="{BB962C8B-B14F-4D97-AF65-F5344CB8AC3E}">
        <p14:creationId xmlns:p14="http://schemas.microsoft.com/office/powerpoint/2010/main" val="26111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Von harmlos</a:t>
            </a:r>
            <a:r>
              <a:rPr lang="de-DE" baseline="0" dirty="0" smtClean="0"/>
              <a:t> oder „gerade nochmal gut gegangen“ bis hin zu „schwerwiegender Unfall“ kann beim Ballsport alles dabei sein</a:t>
            </a:r>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8</a:t>
            </a:fld>
            <a:endParaRPr lang="de-DE" dirty="0"/>
          </a:p>
        </p:txBody>
      </p:sp>
    </p:spTree>
    <p:extLst>
      <p:ext uri="{BB962C8B-B14F-4D97-AF65-F5344CB8AC3E}">
        <p14:creationId xmlns:p14="http://schemas.microsoft.com/office/powerpoint/2010/main" val="19740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dargestellten</a:t>
            </a:r>
            <a:r>
              <a:rPr lang="de-DE" baseline="0" dirty="0" smtClean="0"/>
              <a:t> Fälle stammen aus dem Unfallgeschehen im Geschäftsgebiet der HFUK Nord 2024 und sind real</a:t>
            </a:r>
          </a:p>
          <a:p>
            <a:endParaRPr lang="de-DE" baseline="0" dirty="0" smtClean="0"/>
          </a:p>
          <a:p>
            <a:r>
              <a:rPr lang="de-DE" baseline="0" dirty="0" smtClean="0"/>
              <a:t>D-Arztberichte</a:t>
            </a:r>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9</a:t>
            </a:fld>
            <a:endParaRPr lang="de-DE" dirty="0"/>
          </a:p>
        </p:txBody>
      </p:sp>
    </p:spTree>
    <p:extLst>
      <p:ext uri="{BB962C8B-B14F-4D97-AF65-F5344CB8AC3E}">
        <p14:creationId xmlns:p14="http://schemas.microsoft.com/office/powerpoint/2010/main" val="52959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dargestellten</a:t>
            </a:r>
            <a:r>
              <a:rPr lang="de-DE" baseline="0" dirty="0" smtClean="0"/>
              <a:t> Fälle stammen aus dem Unfallgeschehen im Geschäftsgebiet der HFUK Nord 2024 und sind real</a:t>
            </a:r>
          </a:p>
          <a:p>
            <a:endParaRPr lang="de-DE" baseline="0" dirty="0" smtClean="0"/>
          </a:p>
          <a:p>
            <a:r>
              <a:rPr lang="de-DE" baseline="0" dirty="0" smtClean="0"/>
              <a:t>D-Arztberichte</a:t>
            </a:r>
          </a:p>
          <a:p>
            <a:endParaRPr lang="de-DE" baseline="0" dirty="0" smtClean="0"/>
          </a:p>
          <a:p>
            <a:r>
              <a:rPr lang="de-DE" baseline="0" dirty="0" smtClean="0"/>
              <a:t>Was fällt auf?</a:t>
            </a:r>
          </a:p>
          <a:p>
            <a:r>
              <a:rPr lang="de-DE" baseline="0" dirty="0" smtClean="0"/>
              <a:t>- Es kann bei </a:t>
            </a:r>
            <a:r>
              <a:rPr lang="de-DE" b="1" baseline="0" dirty="0" smtClean="0"/>
              <a:t>jeder Ballsportart </a:t>
            </a:r>
            <a:r>
              <a:rPr lang="de-DE" baseline="0" dirty="0" smtClean="0"/>
              <a:t>passieren (insbesondere Achtung bei Fuß- und Volleyball) </a:t>
            </a:r>
            <a:r>
              <a:rPr lang="de-DE" baseline="0" dirty="0" smtClean="0">
                <a:sym typeface="Wingdings" panose="05000000000000000000" pitchFamily="2" charset="2"/>
              </a:rPr>
              <a:t> besondere Vorsicht aufgrund der Geschwindigkeit des Spiels (Intensität drosseln, Regeln zum Entschärfen!)</a:t>
            </a:r>
          </a:p>
          <a:p>
            <a:endParaRPr lang="de-DE" baseline="0" dirty="0" smtClean="0">
              <a:sym typeface="Wingdings" panose="05000000000000000000" pitchFamily="2" charset="2"/>
            </a:endParaRPr>
          </a:p>
          <a:p>
            <a:pPr marL="171450" indent="-171450">
              <a:buFontTx/>
              <a:buChar char="-"/>
            </a:pPr>
            <a:r>
              <a:rPr lang="de-DE" baseline="0" dirty="0" smtClean="0">
                <a:sym typeface="Wingdings" panose="05000000000000000000" pitchFamily="2" charset="2"/>
              </a:rPr>
              <a:t>Hauptsächlich kommt es zu </a:t>
            </a:r>
            <a:r>
              <a:rPr lang="de-DE" b="1" baseline="0" dirty="0" smtClean="0">
                <a:sym typeface="Wingdings" panose="05000000000000000000" pitchFamily="2" charset="2"/>
              </a:rPr>
              <a:t>Verletzungen in der unteren Extremität </a:t>
            </a:r>
            <a:r>
              <a:rPr lang="de-DE" baseline="0" dirty="0" smtClean="0">
                <a:sym typeface="Wingdings" panose="05000000000000000000" pitchFamily="2" charset="2"/>
              </a:rPr>
              <a:t>(ab Hüfte abwärts: Knie, Bein, Fuß, Sprunggelenk)  besondere Übungen im Vorfeld zur Stärkung der Beinmuskulatur, gezielte technische Übungen in Vorbereitung auf die Ballsportart</a:t>
            </a:r>
          </a:p>
          <a:p>
            <a:pPr marL="171450" indent="-171450">
              <a:buFontTx/>
              <a:buChar char="-"/>
            </a:pPr>
            <a:r>
              <a:rPr lang="de-DE" baseline="0" dirty="0" smtClean="0">
                <a:sym typeface="Wingdings" panose="05000000000000000000" pitchFamily="2" charset="2"/>
              </a:rPr>
              <a:t>Können </a:t>
            </a:r>
          </a:p>
          <a:p>
            <a:pPr marL="171450" indent="-171450">
              <a:buFontTx/>
              <a:buChar char="-"/>
            </a:pPr>
            <a:endParaRPr lang="de-DE" baseline="0" dirty="0" smtClean="0">
              <a:sym typeface="Wingdings" panose="05000000000000000000" pitchFamily="2" charset="2"/>
            </a:endParaRPr>
          </a:p>
          <a:p>
            <a:pPr marL="171450" indent="-171450">
              <a:buFontTx/>
              <a:buChar char="-"/>
            </a:pPr>
            <a:r>
              <a:rPr lang="de-DE" baseline="0" dirty="0" smtClean="0">
                <a:sym typeface="Wingdings" panose="05000000000000000000" pitchFamily="2" charset="2"/>
              </a:rPr>
              <a:t>grundsätzlich ist die „Hauptsaison“ für Ballsport im </a:t>
            </a:r>
            <a:r>
              <a:rPr lang="de-DE" b="1" baseline="0" dirty="0" smtClean="0">
                <a:sym typeface="Wingdings" panose="05000000000000000000" pitchFamily="2" charset="2"/>
              </a:rPr>
              <a:t>Herbst/Winter</a:t>
            </a:r>
            <a:r>
              <a:rPr lang="de-DE" baseline="0" dirty="0" smtClean="0">
                <a:sym typeface="Wingdings" panose="05000000000000000000" pitchFamily="2" charset="2"/>
              </a:rPr>
              <a:t>, da die Feuerwehren dann in die Hallen gehen und dann auf kleinerem Feld (weniger laufintensiv) Ballspiele spielen oder bevorzugte Hallenballsportarten (Volleyball, Handball) spielen  lange im Voraus planen und entsprechend die Sportgruppenmitglieder auf bevorstehenden Belastungen vorbereiten</a:t>
            </a:r>
          </a:p>
          <a:p>
            <a:pPr marL="0" indent="0">
              <a:buFontTx/>
              <a:buNone/>
            </a:pPr>
            <a:endParaRPr lang="de-DE" baseline="0" dirty="0" smtClean="0">
              <a:sym typeface="Wingdings" panose="05000000000000000000" pitchFamily="2" charset="2"/>
            </a:endParaRPr>
          </a:p>
          <a:p>
            <a:pPr marL="171450" indent="-171450">
              <a:buFontTx/>
              <a:buChar char="-"/>
            </a:pPr>
            <a:r>
              <a:rPr lang="de-DE" baseline="0" dirty="0" smtClean="0">
                <a:sym typeface="Wingdings" panose="05000000000000000000" pitchFamily="2" charset="2"/>
              </a:rPr>
              <a:t>Fremdeinwirkung (vom Gegner gestoßen, getroffen) kann besonders gefährlich sein, da einwirkende Kräfte von außen nicht oder nur schwer kontrolliert werden können</a:t>
            </a:r>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10</a:t>
            </a:fld>
            <a:endParaRPr lang="de-DE" dirty="0"/>
          </a:p>
        </p:txBody>
      </p:sp>
    </p:spTree>
    <p:extLst>
      <p:ext uri="{BB962C8B-B14F-4D97-AF65-F5344CB8AC3E}">
        <p14:creationId xmlns:p14="http://schemas.microsoft.com/office/powerpoint/2010/main" val="318521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Konkrete Schilderungen</a:t>
            </a:r>
            <a:r>
              <a:rPr lang="de-DE" baseline="0" dirty="0" smtClean="0"/>
              <a:t> aus dem Unfallgeschehen 2024:</a:t>
            </a:r>
          </a:p>
          <a:p>
            <a:r>
              <a:rPr lang="de-DE" baseline="0" dirty="0" smtClean="0"/>
              <a:t>Was ist passiert?</a:t>
            </a:r>
          </a:p>
          <a:p>
            <a:r>
              <a:rPr lang="de-DE" baseline="0" dirty="0" smtClean="0"/>
              <a:t>Was sind die Folgen (Verletzung, AU, Kosten)?</a:t>
            </a:r>
          </a:p>
        </p:txBody>
      </p:sp>
      <p:sp>
        <p:nvSpPr>
          <p:cNvPr id="4" name="Foliennummernplatzhalter 3"/>
          <p:cNvSpPr>
            <a:spLocks noGrp="1"/>
          </p:cNvSpPr>
          <p:nvPr>
            <p:ph type="sldNum" sz="quarter" idx="10"/>
          </p:nvPr>
        </p:nvSpPr>
        <p:spPr/>
        <p:txBody>
          <a:bodyPr/>
          <a:lstStyle/>
          <a:p>
            <a:fld id="{3EF8707F-DEE4-7745-A5CF-37B32C872178}" type="slidenum">
              <a:rPr lang="de-DE" smtClean="0"/>
              <a:t>11</a:t>
            </a:fld>
            <a:endParaRPr lang="de-DE" dirty="0"/>
          </a:p>
        </p:txBody>
      </p:sp>
    </p:spTree>
    <p:extLst>
      <p:ext uri="{BB962C8B-B14F-4D97-AF65-F5344CB8AC3E}">
        <p14:creationId xmlns:p14="http://schemas.microsoft.com/office/powerpoint/2010/main" val="270714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pic>
        <p:nvPicPr>
          <p:cNvPr id="11" name="Grafik 10"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692" y="228601"/>
            <a:ext cx="4029564"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692" y="228601"/>
            <a:ext cx="4029564" cy="737999"/>
          </a:xfrm>
          <a:prstGeom prst="rect">
            <a:avLst/>
          </a:prstGeom>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pic>
        <p:nvPicPr>
          <p:cNvPr id="8" name="Grafik 7"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692" y="228601"/>
            <a:ext cx="4029564"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31.01.2025</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Hier steht eine Überschrift</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31.01.2025</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A1DF8952-5A06-D34A-9B54-84ADB6D14650}"/>
              </a:ext>
            </a:extLst>
          </p:cNvPr>
          <p:cNvSpPr>
            <a:spLocks noGrp="1"/>
          </p:cNvSpPr>
          <p:nvPr>
            <p:ph sz="quarter" idx="13" hasCustomPrompt="1"/>
          </p:nvPr>
        </p:nvSpPr>
        <p:spPr/>
        <p:txBody>
          <a:bodyPr t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31.01.2025</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0C7D3026-1B65-F347-83CC-E5B76CF43C49}"/>
              </a:ext>
            </a:extLst>
          </p:cNvPr>
          <p:cNvSpPr>
            <a:spLocks noGrp="1"/>
          </p:cNvSpPr>
          <p:nvPr>
            <p:ph sz="quarter" idx="13" hasCustomPrompt="1"/>
          </p:nvPr>
        </p:nvSpPr>
        <p:spPr>
          <a:xfrm>
            <a:off x="874713" y="1881188"/>
            <a:ext cx="5041900"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a:extLst>
              <a:ext uri="{FF2B5EF4-FFF2-40B4-BE49-F238E27FC236}">
                <a16:creationId xmlns:a16="http://schemas.microsoft.com/office/drawing/2014/main" id="{9FCFFAED-C4CB-624F-801E-5CAB42B232C5}"/>
              </a:ext>
            </a:extLst>
          </p:cNvPr>
          <p:cNvSpPr>
            <a:spLocks noGrp="1"/>
          </p:cNvSpPr>
          <p:nvPr>
            <p:ph sz="quarter" idx="14" hasCustomPrompt="1"/>
          </p:nvPr>
        </p:nvSpPr>
        <p:spPr>
          <a:xfrm>
            <a:off x="6275388" y="1881188"/>
            <a:ext cx="50339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31.01.2025</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C49AE88C-4931-B34F-BBFD-AC1F47CE0CE9}"/>
              </a:ext>
            </a:extLst>
          </p:cNvPr>
          <p:cNvSpPr>
            <a:spLocks noGrp="1"/>
          </p:cNvSpPr>
          <p:nvPr>
            <p:ph sz="quarter" idx="13" hasCustomPrompt="1"/>
          </p:nvPr>
        </p:nvSpPr>
        <p:spPr>
          <a:xfrm>
            <a:off x="874713" y="1881188"/>
            <a:ext cx="396081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A1E28C41-A30B-BB4D-9B5A-18EE464F0518}"/>
              </a:ext>
            </a:extLst>
          </p:cNvPr>
          <p:cNvSpPr>
            <a:spLocks noGrp="1"/>
          </p:cNvSpPr>
          <p:nvPr>
            <p:ph sz="quarter" idx="14" hasCustomPrompt="1"/>
          </p:nvPr>
        </p:nvSpPr>
        <p:spPr>
          <a:xfrm>
            <a:off x="5195888" y="1881188"/>
            <a:ext cx="61134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31.01.2025</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
            <a:ext cx="12192000" cy="756000"/>
          </a:xfrm>
          <a:prstGeom prst="rect">
            <a:avLst/>
          </a:prstGeom>
          <a:solidFill>
            <a:schemeClr val="accent5">
              <a:lumMod val="20000"/>
              <a:lumOff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Aufzählungspunkt 1. Ordnung</a:t>
            </a:r>
          </a:p>
          <a:p>
            <a:pPr lvl="1"/>
            <a:r>
              <a:rPr lang="de-DE" dirty="0"/>
              <a:t>Aufzählungspunkt 2. Ordnung</a:t>
            </a:r>
          </a:p>
          <a:p>
            <a:pPr lvl="2"/>
            <a:r>
              <a:rPr lang="de-DE" dirty="0"/>
              <a:t>Aufzählungspunkt 3. Ordnung</a:t>
            </a:r>
          </a:p>
          <a:p>
            <a:pPr lvl="3"/>
            <a:r>
              <a:rPr lang="de-DE" dirty="0"/>
              <a:t>Aufzählungspunkt 4. Ordnung</a:t>
            </a:r>
          </a:p>
          <a:p>
            <a:pPr lvl="4"/>
            <a:r>
              <a:rPr lang="de-DE" dirty="0"/>
              <a:t>Aufzählungspunkt 5. Ordnung</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31.01.2025</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a:extLst>
              <a:ext uri="{FF2B5EF4-FFF2-40B4-BE49-F238E27FC236}">
                <a16:creationId xmlns:a16="http://schemas.microsoft.com/office/drawing/2014/main" id="{102B98F5-E81A-6046-862C-FEEB0F1781C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68901" y="192560"/>
            <a:ext cx="2182199" cy="382406"/>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rgbClr val="555555"/>
          </a:solidFill>
          <a:latin typeface="+mj-lt"/>
          <a:ea typeface="+mj-ea"/>
          <a:cs typeface="+mj-cs"/>
        </a:defRPr>
      </a:lvl1pPr>
    </p:titleStyle>
    <p:body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8F4ADDC-C94B-D643-B99B-54957D172CDC}"/>
              </a:ext>
            </a:extLst>
          </p:cNvPr>
          <p:cNvSpPr>
            <a:spLocks noGrp="1"/>
          </p:cNvSpPr>
          <p:nvPr>
            <p:ph type="ctrTitle"/>
          </p:nvPr>
        </p:nvSpPr>
        <p:spPr/>
        <p:txBody>
          <a:bodyPr/>
          <a:lstStyle/>
          <a:p>
            <a:r>
              <a:rPr lang="de-DE" dirty="0" smtClean="0"/>
              <a:t>Unfälle beim Feuerwehrdienstsport</a:t>
            </a:r>
            <a:endParaRPr lang="de-DE" dirty="0"/>
          </a:p>
        </p:txBody>
      </p:sp>
      <p:sp>
        <p:nvSpPr>
          <p:cNvPr id="11" name="Untertitel 10">
            <a:extLst>
              <a:ext uri="{FF2B5EF4-FFF2-40B4-BE49-F238E27FC236}">
                <a16:creationId xmlns:a16="http://schemas.microsoft.com/office/drawing/2014/main" id="{AE5269D0-9974-0C40-909D-1DC1CBCA5952}"/>
              </a:ext>
            </a:extLst>
          </p:cNvPr>
          <p:cNvSpPr>
            <a:spLocks noGrp="1"/>
          </p:cNvSpPr>
          <p:nvPr>
            <p:ph type="subTitle" idx="1"/>
          </p:nvPr>
        </p:nvSpPr>
        <p:spPr/>
        <p:txBody>
          <a:bodyPr/>
          <a:lstStyle/>
          <a:p>
            <a:r>
              <a:rPr lang="de-DE" dirty="0" smtClean="0"/>
              <a:t>Schwerpunkt Ballsport</a:t>
            </a:r>
            <a:endParaRPr lang="de-DE" dirty="0"/>
          </a:p>
        </p:txBody>
      </p:sp>
      <p:sp>
        <p:nvSpPr>
          <p:cNvPr id="12" name="Textplatzhalter 11">
            <a:extLst>
              <a:ext uri="{FF2B5EF4-FFF2-40B4-BE49-F238E27FC236}">
                <a16:creationId xmlns:a16="http://schemas.microsoft.com/office/drawing/2014/main" id="{27869AD8-D0B6-7D44-9E4E-20BE224835FD}"/>
              </a:ext>
            </a:extLst>
          </p:cNvPr>
          <p:cNvSpPr>
            <a:spLocks noGrp="1"/>
          </p:cNvSpPr>
          <p:nvPr>
            <p:ph type="body" idx="10"/>
          </p:nvPr>
        </p:nvSpPr>
        <p:spPr/>
        <p:txBody>
          <a:bodyPr/>
          <a:lstStyle/>
          <a:p>
            <a:r>
              <a:rPr lang="de-DE" dirty="0" smtClean="0"/>
              <a:t>Kreisschulungen 2025/26</a:t>
            </a:r>
            <a:endParaRPr lang="de-DE" dirty="0" smtClean="0"/>
          </a:p>
          <a:p>
            <a:r>
              <a:rPr lang="de-DE" smtClean="0"/>
              <a:t>HFUK </a:t>
            </a:r>
            <a:r>
              <a:rPr lang="de-DE" dirty="0" smtClean="0"/>
              <a:t>Nord</a:t>
            </a:r>
            <a:endParaRPr lang="de-DE" dirty="0"/>
          </a:p>
        </p:txBody>
      </p:sp>
      <p:pic>
        <p:nvPicPr>
          <p:cNvPr id="7" name="Grafik 6" descr="Logo Feuerwehr-Unfallkasse für Hamburg, Mecklenburg-Vorpommern und Schleswig-Holstein (HFUK Nord)">
            <a:extLst>
              <a:ext uri="{FF2B5EF4-FFF2-40B4-BE49-F238E27FC236}">
                <a16:creationId xmlns:a16="http://schemas.microsoft.com/office/drawing/2014/main" id="{ABAFE6E6-F652-7242-ABA2-BDA27BA23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692" y="228601"/>
            <a:ext cx="4029564" cy="737999"/>
          </a:xfrm>
          <a:prstGeom prst="rect">
            <a:avLst/>
          </a:prstGeom>
        </p:spPr>
      </p:pic>
    </p:spTree>
    <p:extLst>
      <p:ext uri="{BB962C8B-B14F-4D97-AF65-F5344CB8AC3E}">
        <p14:creationId xmlns:p14="http://schemas.microsoft.com/office/powerpoint/2010/main" val="65736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 Fallbeispiele</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p:txBody>
          <a:bodyPr>
            <a:normAutofit lnSpcReduction="10000"/>
          </a:bodyPr>
          <a:lstStyle/>
          <a:p>
            <a:pPr marL="0" indent="0">
              <a:buNone/>
              <a:defRPr/>
            </a:pPr>
            <a:r>
              <a:rPr lang="de-DE" altLang="de-DE" dirty="0" smtClean="0"/>
              <a:t>Und </a:t>
            </a:r>
            <a:r>
              <a:rPr lang="de-DE" altLang="de-DE" dirty="0"/>
              <a:t>es hat „</a:t>
            </a:r>
            <a:r>
              <a:rPr lang="de-DE" altLang="de-DE" i="1" dirty="0"/>
              <a:t>knacks</a:t>
            </a:r>
            <a:r>
              <a:rPr lang="de-DE" altLang="de-DE" dirty="0"/>
              <a:t>“ gemacht…</a:t>
            </a:r>
          </a:p>
          <a:p>
            <a:pPr>
              <a:defRPr/>
            </a:pPr>
            <a:endParaRPr lang="de-DE" altLang="de-DE" sz="1400" dirty="0"/>
          </a:p>
          <a:p>
            <a:pPr marL="0" indent="0">
              <a:buNone/>
            </a:pPr>
            <a:r>
              <a:rPr lang="de-DE" i="1" dirty="0"/>
              <a:t>Beim </a:t>
            </a:r>
            <a:r>
              <a:rPr lang="de-DE" b="1" i="1" dirty="0"/>
              <a:t>Brennballspielen</a:t>
            </a:r>
            <a:r>
              <a:rPr lang="de-DE" i="1" dirty="0"/>
              <a:t> gesprungen und beim </a:t>
            </a:r>
            <a:r>
              <a:rPr lang="de-DE" i="1" dirty="0" smtClean="0"/>
              <a:t>Aufkommen </a:t>
            </a:r>
            <a:r>
              <a:rPr lang="de-DE" b="1" i="1" dirty="0"/>
              <a:t>Schmerz im Knie </a:t>
            </a:r>
            <a:r>
              <a:rPr lang="de-DE" i="1" dirty="0"/>
              <a:t>verspürt</a:t>
            </a:r>
            <a:r>
              <a:rPr lang="de-DE" i="1" dirty="0" smtClean="0"/>
              <a:t>.</a:t>
            </a:r>
          </a:p>
          <a:p>
            <a:pPr marL="0" indent="0">
              <a:buNone/>
            </a:pPr>
            <a:r>
              <a:rPr lang="de-DE" b="1" dirty="0" smtClean="0">
                <a:sym typeface="Wingdings" panose="05000000000000000000" pitchFamily="2" charset="2"/>
              </a:rPr>
              <a:t> </a:t>
            </a:r>
            <a:r>
              <a:rPr lang="de-DE" b="1" dirty="0" smtClean="0"/>
              <a:t>Knieprellung, 14 Tage AU</a:t>
            </a:r>
          </a:p>
          <a:p>
            <a:pPr marL="0" indent="0">
              <a:buNone/>
            </a:pPr>
            <a:endParaRPr lang="de-DE" i="1" dirty="0"/>
          </a:p>
          <a:p>
            <a:pPr marL="0" indent="0">
              <a:buNone/>
            </a:pPr>
            <a:r>
              <a:rPr lang="de-DE" i="1" dirty="0"/>
              <a:t>Auf dem Hof der Feuerwehr, beim einem </a:t>
            </a:r>
            <a:r>
              <a:rPr lang="de-DE" b="1" i="1" dirty="0"/>
              <a:t>Teamspiel mit einem Handball</a:t>
            </a:r>
            <a:r>
              <a:rPr lang="de-DE" i="1" dirty="0"/>
              <a:t> beim Fangen des Balls den </a:t>
            </a:r>
            <a:r>
              <a:rPr lang="de-DE" b="1" i="1" dirty="0"/>
              <a:t>rechten Mittelfinger umgeknickt</a:t>
            </a:r>
            <a:r>
              <a:rPr lang="de-DE" i="1" dirty="0" smtClean="0"/>
              <a:t>.</a:t>
            </a:r>
          </a:p>
          <a:p>
            <a:pPr marL="0" indent="0">
              <a:buNone/>
            </a:pPr>
            <a:r>
              <a:rPr lang="de-DE" b="1" dirty="0" smtClean="0">
                <a:sym typeface="Wingdings" panose="05000000000000000000" pitchFamily="2" charset="2"/>
              </a:rPr>
              <a:t> </a:t>
            </a:r>
            <a:r>
              <a:rPr lang="de-DE" b="1" dirty="0" smtClean="0"/>
              <a:t>Mittelfingerdistorsion, 2 Tage AU</a:t>
            </a:r>
          </a:p>
          <a:p>
            <a:pPr marL="0" indent="0">
              <a:buNone/>
            </a:pPr>
            <a:endParaRPr lang="de-DE" b="1" dirty="0"/>
          </a:p>
          <a:p>
            <a:pPr marL="0" indent="0">
              <a:buNone/>
            </a:pPr>
            <a:r>
              <a:rPr lang="de-DE" i="1" dirty="0"/>
              <a:t>Ein Feuerwehrkollege ist der UV am 27.07.24 ins li. Knie beim Fußballspiel gesprungen - Jetzt Schmerzen + Bewegungseinschränkung </a:t>
            </a:r>
            <a:endParaRPr lang="de-DE" i="1" dirty="0" smtClean="0"/>
          </a:p>
          <a:p>
            <a:pPr marL="0" indent="0">
              <a:buNone/>
            </a:pPr>
            <a:r>
              <a:rPr lang="de-DE" b="1" dirty="0" smtClean="0">
                <a:sym typeface="Wingdings" panose="05000000000000000000" pitchFamily="2" charset="2"/>
              </a:rPr>
              <a:t> Prellung linkes Knie, 19 Tage AU</a:t>
            </a:r>
            <a:endParaRPr lang="de-DE" b="1" dirty="0"/>
          </a:p>
        </p:txBody>
      </p:sp>
    </p:spTree>
    <p:extLst>
      <p:ext uri="{BB962C8B-B14F-4D97-AF65-F5344CB8AC3E}">
        <p14:creationId xmlns:p14="http://schemas.microsoft.com/office/powerpoint/2010/main" val="6204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a:xfrm>
            <a:off x="874713" y="1881187"/>
            <a:ext cx="10599532" cy="4068763"/>
          </a:xfrm>
        </p:spPr>
        <p:txBody>
          <a:bodyPr>
            <a:normAutofit/>
          </a:bodyPr>
          <a:lstStyle/>
          <a:p>
            <a:pPr marL="0" indent="0">
              <a:buNone/>
              <a:defRPr/>
            </a:pPr>
            <a:r>
              <a:rPr lang="de-DE" altLang="de-DE" b="1" dirty="0" smtClean="0"/>
              <a:t>Sonderfall Feuerwehr-Turniere (z.B. Fußball- oder Volleyballturnier):</a:t>
            </a:r>
          </a:p>
          <a:p>
            <a:pPr marL="0" indent="0">
              <a:buNone/>
              <a:defRPr/>
            </a:pPr>
            <a:endParaRPr lang="de-DE" altLang="de-DE" b="1" dirty="0" smtClean="0"/>
          </a:p>
          <a:p>
            <a:pPr marL="0" indent="0">
              <a:buNone/>
              <a:defRPr/>
            </a:pPr>
            <a:r>
              <a:rPr lang="de-DE" altLang="de-DE" b="1" dirty="0" smtClean="0"/>
              <a:t>Gründe für Unfallgefahr und Verletzungen können vielfältig sein…</a:t>
            </a:r>
            <a:endParaRPr lang="de-DE" altLang="de-DE" dirty="0"/>
          </a:p>
          <a:p>
            <a:pPr>
              <a:defRPr/>
            </a:pPr>
            <a:endParaRPr lang="de-DE" altLang="de-DE" sz="1400" dirty="0"/>
          </a:p>
          <a:p>
            <a:pPr>
              <a:buFontTx/>
              <a:buChar char="-"/>
            </a:pPr>
            <a:r>
              <a:rPr lang="de-DE" dirty="0"/>
              <a:t>Turnier stellt Wettbewerbscharakter in den </a:t>
            </a:r>
            <a:r>
              <a:rPr lang="de-DE" dirty="0" smtClean="0"/>
              <a:t>Vordergrund/Konkurrenz-Denken</a:t>
            </a:r>
          </a:p>
          <a:p>
            <a:pPr>
              <a:buFontTx/>
              <a:buChar char="-"/>
            </a:pPr>
            <a:r>
              <a:rPr lang="de-DE" dirty="0" smtClean="0"/>
              <a:t>sich beweisen wollen</a:t>
            </a:r>
          </a:p>
          <a:p>
            <a:pPr>
              <a:buFontTx/>
              <a:buChar char="-"/>
            </a:pPr>
            <a:r>
              <a:rPr lang="de-DE" dirty="0"/>
              <a:t>ü</a:t>
            </a:r>
            <a:r>
              <a:rPr lang="de-DE" dirty="0" smtClean="0"/>
              <a:t>bertriebener Ehrgeiz</a:t>
            </a:r>
          </a:p>
          <a:p>
            <a:pPr>
              <a:buFontTx/>
              <a:buChar char="-"/>
            </a:pPr>
            <a:r>
              <a:rPr lang="de-DE" dirty="0" smtClean="0"/>
              <a:t>keine ausreichende Praxiserfahrung im Vorfeld gesammelt</a:t>
            </a:r>
          </a:p>
          <a:p>
            <a:pPr>
              <a:buFontTx/>
              <a:buChar char="-"/>
            </a:pPr>
            <a:r>
              <a:rPr lang="de-DE" dirty="0"/>
              <a:t>k</a:t>
            </a:r>
            <a:r>
              <a:rPr lang="de-DE" dirty="0" smtClean="0"/>
              <a:t>eine ausreichende Technikschulung im Vorfeld</a:t>
            </a:r>
          </a:p>
          <a:p>
            <a:pPr>
              <a:buFontTx/>
              <a:buChar char="-"/>
            </a:pPr>
            <a:r>
              <a:rPr lang="de-DE" dirty="0" smtClean="0"/>
              <a:t>(…)</a:t>
            </a:r>
            <a:endParaRPr lang="de-DE" dirty="0"/>
          </a:p>
        </p:txBody>
      </p:sp>
      <p:sp>
        <p:nvSpPr>
          <p:cNvPr id="5" name="Textfeld 4"/>
          <p:cNvSpPr txBox="1"/>
          <p:nvPr/>
        </p:nvSpPr>
        <p:spPr>
          <a:xfrm>
            <a:off x="442452" y="2163097"/>
            <a:ext cx="11307097" cy="4062651"/>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sz="2200" b="1" dirty="0" smtClean="0">
                <a:solidFill>
                  <a:srgbClr val="474747"/>
                </a:solidFill>
              </a:rPr>
              <a:t>Sportturniere und Versicherungsschutz </a:t>
            </a:r>
            <a:r>
              <a:rPr lang="de-DE" altLang="de-DE" sz="2200" b="1" i="1" dirty="0">
                <a:solidFill>
                  <a:srgbClr val="474747"/>
                </a:solidFill>
              </a:rPr>
              <a:t>(siehe auch FAQ HFUK-Homepage)</a:t>
            </a:r>
          </a:p>
          <a:p>
            <a:endParaRPr lang="de-DE" dirty="0">
              <a:solidFill>
                <a:srgbClr val="474747"/>
              </a:solidFill>
            </a:endParaRPr>
          </a:p>
          <a:p>
            <a:r>
              <a:rPr lang="de-DE" dirty="0">
                <a:solidFill>
                  <a:srgbClr val="474747"/>
                </a:solidFill>
              </a:rPr>
              <a:t>Bei der Teilnahme an einer Sportveranstaltung, einem sportlichen Vergleich, einem Wettbewerb, einem Wettkampf oder ähnlichem </a:t>
            </a:r>
            <a:r>
              <a:rPr lang="de-DE" b="1" dirty="0">
                <a:solidFill>
                  <a:srgbClr val="474747"/>
                </a:solidFill>
              </a:rPr>
              <a:t>ist der Versicherungsschutz für die Angehörigen der freiwilligen Feuerwehren gegeben</a:t>
            </a:r>
            <a:r>
              <a:rPr lang="de-DE" dirty="0">
                <a:solidFill>
                  <a:srgbClr val="474747"/>
                </a:solidFill>
              </a:rPr>
              <a:t>, </a:t>
            </a:r>
            <a:r>
              <a:rPr lang="de-DE" u="sng" dirty="0" smtClean="0">
                <a:solidFill>
                  <a:srgbClr val="474747"/>
                </a:solidFill>
              </a:rPr>
              <a:t>wenn</a:t>
            </a:r>
          </a:p>
          <a:p>
            <a:endParaRPr lang="de-DE" dirty="0" smtClean="0">
              <a:solidFill>
                <a:srgbClr val="474747"/>
              </a:solidFill>
            </a:endParaRPr>
          </a:p>
          <a:p>
            <a:pPr marL="285750" indent="-285750">
              <a:buFontTx/>
              <a:buChar char="-"/>
            </a:pPr>
            <a:r>
              <a:rPr lang="de-DE" dirty="0" smtClean="0">
                <a:solidFill>
                  <a:srgbClr val="474747"/>
                </a:solidFill>
              </a:rPr>
              <a:t>die </a:t>
            </a:r>
            <a:r>
              <a:rPr lang="de-DE" dirty="0">
                <a:solidFill>
                  <a:srgbClr val="474747"/>
                </a:solidFill>
              </a:rPr>
              <a:t>Veranstaltung einen klaren organisatorischen Bezug zur Feuerwehr hat (die Veranstaltung ist „von der Feuerwehr für die Feuerwehr“ konzipiert und ausgerichtet</a:t>
            </a:r>
            <a:r>
              <a:rPr lang="de-DE" dirty="0" smtClean="0">
                <a:solidFill>
                  <a:srgbClr val="474747"/>
                </a:solidFill>
              </a:rPr>
              <a:t>). Der </a:t>
            </a:r>
            <a:r>
              <a:rPr lang="de-DE" dirty="0">
                <a:solidFill>
                  <a:srgbClr val="474747"/>
                </a:solidFill>
              </a:rPr>
              <a:t>Sportwettbewerb muss sich also ausschließlich an Mannschaften aus Feuerwehren richten, die sich untereinander sportlich </a:t>
            </a:r>
            <a:r>
              <a:rPr lang="de-DE" dirty="0" smtClean="0">
                <a:solidFill>
                  <a:srgbClr val="474747"/>
                </a:solidFill>
              </a:rPr>
              <a:t>vergleichen.</a:t>
            </a:r>
            <a:endParaRPr lang="de-DE" dirty="0">
              <a:solidFill>
                <a:srgbClr val="474747"/>
              </a:solidFill>
            </a:endParaRPr>
          </a:p>
          <a:p>
            <a:pPr marL="285750" indent="-285750">
              <a:buFontTx/>
              <a:buChar char="-"/>
            </a:pPr>
            <a:r>
              <a:rPr lang="de-DE" dirty="0" smtClean="0">
                <a:solidFill>
                  <a:srgbClr val="474747"/>
                </a:solidFill>
              </a:rPr>
              <a:t>Für </a:t>
            </a:r>
            <a:r>
              <a:rPr lang="de-DE" dirty="0">
                <a:solidFill>
                  <a:srgbClr val="474747"/>
                </a:solidFill>
              </a:rPr>
              <a:t>die Ausrichtung des Turniers und die Teilnahme daran muss die Zustimmung der Wehrführung und der Gemeinde als Trägerin des Brandschutzes eingeholt </a:t>
            </a:r>
            <a:r>
              <a:rPr lang="de-DE" dirty="0" smtClean="0">
                <a:solidFill>
                  <a:srgbClr val="474747"/>
                </a:solidFill>
              </a:rPr>
              <a:t>werden.</a:t>
            </a:r>
          </a:p>
          <a:p>
            <a:pPr marL="285750" indent="-285750">
              <a:buFontTx/>
              <a:buChar char="-"/>
            </a:pPr>
            <a:r>
              <a:rPr lang="de-DE" dirty="0" smtClean="0">
                <a:solidFill>
                  <a:srgbClr val="474747"/>
                </a:solidFill>
              </a:rPr>
              <a:t>Zudem </a:t>
            </a:r>
            <a:r>
              <a:rPr lang="de-DE" dirty="0">
                <a:solidFill>
                  <a:srgbClr val="474747"/>
                </a:solidFill>
              </a:rPr>
              <a:t>muss die Feuerwehr als Sportgruppe an der Veranstaltung teilnehmen und sollte regelmäßig im Vorwege für das Sportturnier trainiert haben.</a:t>
            </a:r>
          </a:p>
          <a:p>
            <a:endParaRPr lang="de-DE" dirty="0"/>
          </a:p>
        </p:txBody>
      </p:sp>
    </p:spTree>
    <p:extLst>
      <p:ext uri="{BB962C8B-B14F-4D97-AF65-F5344CB8AC3E}">
        <p14:creationId xmlns:p14="http://schemas.microsoft.com/office/powerpoint/2010/main" val="16922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209063602"/>
              </p:ext>
            </p:extLst>
          </p:nvPr>
        </p:nvGraphicFramePr>
        <p:xfrm>
          <a:off x="874713" y="2208362"/>
          <a:ext cx="5560593" cy="3741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p:nvPr>
            <p:extLst>
              <p:ext uri="{D42A27DB-BD31-4B8C-83A1-F6EECF244321}">
                <p14:modId xmlns:p14="http://schemas.microsoft.com/office/powerpoint/2010/main" val="2863632723"/>
              </p:ext>
            </p:extLst>
          </p:nvPr>
        </p:nvGraphicFramePr>
        <p:xfrm>
          <a:off x="6435306" y="2208362"/>
          <a:ext cx="5313871" cy="3741588"/>
        </p:xfrm>
        <a:graphic>
          <a:graphicData uri="http://schemas.openxmlformats.org/drawingml/2006/chart">
            <c:chart xmlns:c="http://schemas.openxmlformats.org/drawingml/2006/chart" xmlns:r="http://schemas.openxmlformats.org/officeDocument/2006/relationships" r:id="rId4"/>
          </a:graphicData>
        </a:graphic>
      </p:graphicFrame>
      <p:sp>
        <p:nvSpPr>
          <p:cNvPr id="8" name="Inhaltsplatzhalter 2"/>
          <p:cNvSpPr txBox="1">
            <a:spLocks/>
          </p:cNvSpPr>
          <p:nvPr/>
        </p:nvSpPr>
        <p:spPr>
          <a:xfrm>
            <a:off x="874711" y="1782838"/>
            <a:ext cx="8191500" cy="323850"/>
          </a:xfrm>
          <a:prstGeom prst="rect">
            <a:avLst/>
          </a:prstGeom>
        </p:spPr>
        <p:txBody>
          <a:bodyPr/>
          <a:lst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ltLang="de-DE" dirty="0" smtClean="0"/>
              <a:t>Statistik 2016 -2024*</a:t>
            </a:r>
          </a:p>
        </p:txBody>
      </p:sp>
      <p:sp>
        <p:nvSpPr>
          <p:cNvPr id="9" name="Inhaltsplatzhalter 2"/>
          <p:cNvSpPr txBox="1">
            <a:spLocks/>
          </p:cNvSpPr>
          <p:nvPr/>
        </p:nvSpPr>
        <p:spPr bwMode="auto">
          <a:xfrm>
            <a:off x="10283197" y="6051624"/>
            <a:ext cx="1687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1400" b="0" i="1" kern="0" dirty="0" smtClean="0"/>
              <a:t>*2024 (I.-III. Quartal)</a:t>
            </a:r>
          </a:p>
        </p:txBody>
      </p:sp>
    </p:spTree>
    <p:extLst>
      <p:ext uri="{BB962C8B-B14F-4D97-AF65-F5344CB8AC3E}">
        <p14:creationId xmlns:p14="http://schemas.microsoft.com/office/powerpoint/2010/main" val="84513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8" name="Inhaltsplatzhalter 2"/>
          <p:cNvSpPr txBox="1">
            <a:spLocks/>
          </p:cNvSpPr>
          <p:nvPr/>
        </p:nvSpPr>
        <p:spPr>
          <a:xfrm>
            <a:off x="874711" y="1782838"/>
            <a:ext cx="8191500" cy="323850"/>
          </a:xfrm>
          <a:prstGeom prst="rect">
            <a:avLst/>
          </a:prstGeom>
        </p:spPr>
        <p:txBody>
          <a:bodyPr/>
          <a:lst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ltLang="de-DE" dirty="0" smtClean="0"/>
              <a:t>Statistik 2016 -2024*</a:t>
            </a:r>
          </a:p>
        </p:txBody>
      </p:sp>
      <p:sp>
        <p:nvSpPr>
          <p:cNvPr id="9" name="Inhaltsplatzhalter 2"/>
          <p:cNvSpPr txBox="1">
            <a:spLocks/>
          </p:cNvSpPr>
          <p:nvPr/>
        </p:nvSpPr>
        <p:spPr bwMode="auto">
          <a:xfrm>
            <a:off x="10283197" y="6051624"/>
            <a:ext cx="1687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1400" b="0" i="1" kern="0" dirty="0" smtClean="0"/>
              <a:t>*2024 (I.-III. Quartal)</a:t>
            </a:r>
          </a:p>
        </p:txBody>
      </p:sp>
      <p:graphicFrame>
        <p:nvGraphicFramePr>
          <p:cNvPr id="10" name="Diagramm 9"/>
          <p:cNvGraphicFramePr/>
          <p:nvPr>
            <p:extLst>
              <p:ext uri="{D42A27DB-BD31-4B8C-83A1-F6EECF244321}">
                <p14:modId xmlns:p14="http://schemas.microsoft.com/office/powerpoint/2010/main" val="3445910821"/>
              </p:ext>
            </p:extLst>
          </p:nvPr>
        </p:nvGraphicFramePr>
        <p:xfrm>
          <a:off x="640135" y="2106688"/>
          <a:ext cx="11330574" cy="4162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967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8" name="Inhaltsplatzhalter 2"/>
          <p:cNvSpPr txBox="1">
            <a:spLocks/>
          </p:cNvSpPr>
          <p:nvPr/>
        </p:nvSpPr>
        <p:spPr>
          <a:xfrm>
            <a:off x="874711" y="1782838"/>
            <a:ext cx="8191500" cy="323850"/>
          </a:xfrm>
          <a:prstGeom prst="rect">
            <a:avLst/>
          </a:prstGeom>
        </p:spPr>
        <p:txBody>
          <a:bodyPr/>
          <a:lst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ltLang="de-DE" dirty="0" smtClean="0"/>
              <a:t>Statistik 2016 -2024*</a:t>
            </a:r>
          </a:p>
        </p:txBody>
      </p:sp>
      <p:sp>
        <p:nvSpPr>
          <p:cNvPr id="9" name="Inhaltsplatzhalter 2"/>
          <p:cNvSpPr txBox="1">
            <a:spLocks/>
          </p:cNvSpPr>
          <p:nvPr/>
        </p:nvSpPr>
        <p:spPr bwMode="auto">
          <a:xfrm>
            <a:off x="10283197" y="6051624"/>
            <a:ext cx="1687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1400" b="0" i="1" kern="0" dirty="0" smtClean="0"/>
              <a:t>*2024 (I.-III. Quartal)</a:t>
            </a:r>
          </a:p>
        </p:txBody>
      </p:sp>
      <p:graphicFrame>
        <p:nvGraphicFramePr>
          <p:cNvPr id="6" name="Diagramm 5"/>
          <p:cNvGraphicFramePr/>
          <p:nvPr>
            <p:extLst>
              <p:ext uri="{D42A27DB-BD31-4B8C-83A1-F6EECF244321}">
                <p14:modId xmlns:p14="http://schemas.microsoft.com/office/powerpoint/2010/main" val="1731387953"/>
              </p:ext>
            </p:extLst>
          </p:nvPr>
        </p:nvGraphicFramePr>
        <p:xfrm>
          <a:off x="489709" y="2106688"/>
          <a:ext cx="11480999" cy="426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260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Sicherheits- und gesundheitsgerechter Ballsport</a:t>
            </a:r>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150" y="1716088"/>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35550" y="1736492"/>
            <a:ext cx="5024438"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9832" y="3514725"/>
            <a:ext cx="442912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184150" y="4394756"/>
            <a:ext cx="3728820" cy="369332"/>
          </a:xfrm>
          <a:prstGeom prst="rect">
            <a:avLst/>
          </a:prstGeom>
          <a:solidFill>
            <a:srgbClr val="FFC000"/>
          </a:solidFill>
        </p:spPr>
        <p:txBody>
          <a:bodyPr wrap="square" rtlCol="0">
            <a:spAutoFit/>
          </a:bodyPr>
          <a:lstStyle/>
          <a:p>
            <a:r>
              <a:rPr lang="de-DE" b="1" dirty="0" smtClean="0"/>
              <a:t>Verfassung der Teilnehmenden</a:t>
            </a:r>
            <a:endParaRPr lang="de-DE" b="1" dirty="0"/>
          </a:p>
        </p:txBody>
      </p:sp>
      <p:sp>
        <p:nvSpPr>
          <p:cNvPr id="13" name="Textfeld 12"/>
          <p:cNvSpPr txBox="1"/>
          <p:nvPr/>
        </p:nvSpPr>
        <p:spPr>
          <a:xfrm>
            <a:off x="5035550" y="3900514"/>
            <a:ext cx="1412547" cy="369332"/>
          </a:xfrm>
          <a:prstGeom prst="rect">
            <a:avLst/>
          </a:prstGeom>
          <a:solidFill>
            <a:srgbClr val="FFC000"/>
          </a:solidFill>
        </p:spPr>
        <p:txBody>
          <a:bodyPr wrap="square" rtlCol="0">
            <a:spAutoFit/>
          </a:bodyPr>
          <a:lstStyle/>
          <a:p>
            <a:r>
              <a:rPr lang="de-DE" b="1" dirty="0" smtClean="0"/>
              <a:t>Warm-Up</a:t>
            </a:r>
            <a:endParaRPr lang="de-DE" b="1" dirty="0"/>
          </a:p>
        </p:txBody>
      </p:sp>
      <p:sp>
        <p:nvSpPr>
          <p:cNvPr id="16" name="Textfeld 15"/>
          <p:cNvSpPr txBox="1"/>
          <p:nvPr/>
        </p:nvSpPr>
        <p:spPr>
          <a:xfrm>
            <a:off x="7369832" y="5636181"/>
            <a:ext cx="3728820" cy="369332"/>
          </a:xfrm>
          <a:prstGeom prst="rect">
            <a:avLst/>
          </a:prstGeom>
          <a:solidFill>
            <a:srgbClr val="FFC000"/>
          </a:solidFill>
        </p:spPr>
        <p:txBody>
          <a:bodyPr wrap="square" rtlCol="0">
            <a:spAutoFit/>
          </a:bodyPr>
          <a:lstStyle/>
          <a:p>
            <a:r>
              <a:rPr lang="de-DE" b="1" dirty="0" smtClean="0"/>
              <a:t>Gezieltes Vorbereiten</a:t>
            </a:r>
            <a:endParaRPr lang="de-DE" b="1" dirty="0"/>
          </a:p>
        </p:txBody>
      </p:sp>
    </p:spTree>
    <p:extLst>
      <p:ext uri="{BB962C8B-B14F-4D97-AF65-F5344CB8AC3E}">
        <p14:creationId xmlns:p14="http://schemas.microsoft.com/office/powerpoint/2010/main" val="2278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Sicherheits- und gesundheitsgerechter Ballsport</a:t>
            </a:r>
            <a:endParaRPr lang="de-DE"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121" y="1681166"/>
            <a:ext cx="3993453" cy="266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71280" y="1681164"/>
            <a:ext cx="3551805" cy="266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5473" y="1666172"/>
            <a:ext cx="3572716" cy="26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ustragungsort Bietigheim-Bissingen: Indiaca-WM ist fest in deutscher Hand  - Spor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73523" y="3012791"/>
            <a:ext cx="4530548" cy="314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50647" y="3012791"/>
            <a:ext cx="3822876"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p:nvSpPr>
        <p:spPr>
          <a:xfrm>
            <a:off x="351121" y="3986203"/>
            <a:ext cx="3728820" cy="369332"/>
          </a:xfrm>
          <a:prstGeom prst="rect">
            <a:avLst/>
          </a:prstGeom>
          <a:solidFill>
            <a:srgbClr val="FFC000"/>
          </a:solidFill>
        </p:spPr>
        <p:txBody>
          <a:bodyPr wrap="square" rtlCol="0">
            <a:spAutoFit/>
          </a:bodyPr>
          <a:lstStyle/>
          <a:p>
            <a:r>
              <a:rPr lang="de-DE" b="1" dirty="0" smtClean="0"/>
              <a:t>Fair Play/klare Kommunikation</a:t>
            </a:r>
            <a:endParaRPr lang="de-DE" b="1" dirty="0"/>
          </a:p>
        </p:txBody>
      </p:sp>
      <p:sp>
        <p:nvSpPr>
          <p:cNvPr id="16" name="Textfeld 15"/>
          <p:cNvSpPr txBox="1"/>
          <p:nvPr/>
        </p:nvSpPr>
        <p:spPr>
          <a:xfrm>
            <a:off x="4430613" y="3975087"/>
            <a:ext cx="2401508" cy="369332"/>
          </a:xfrm>
          <a:prstGeom prst="rect">
            <a:avLst/>
          </a:prstGeom>
          <a:solidFill>
            <a:srgbClr val="FFC000"/>
          </a:solidFill>
        </p:spPr>
        <p:txBody>
          <a:bodyPr wrap="square" rtlCol="0">
            <a:spAutoFit/>
          </a:bodyPr>
          <a:lstStyle/>
          <a:p>
            <a:r>
              <a:rPr lang="de-DE" b="1" dirty="0" smtClean="0"/>
              <a:t>Regeln/Ausrüstung</a:t>
            </a:r>
            <a:endParaRPr lang="de-DE" b="1" dirty="0"/>
          </a:p>
        </p:txBody>
      </p:sp>
      <p:sp>
        <p:nvSpPr>
          <p:cNvPr id="17" name="Textfeld 16"/>
          <p:cNvSpPr txBox="1"/>
          <p:nvPr/>
        </p:nvSpPr>
        <p:spPr>
          <a:xfrm>
            <a:off x="8245473" y="3976926"/>
            <a:ext cx="1933697" cy="367493"/>
          </a:xfrm>
          <a:prstGeom prst="rect">
            <a:avLst/>
          </a:prstGeom>
          <a:solidFill>
            <a:srgbClr val="FFC000"/>
          </a:solidFill>
        </p:spPr>
        <p:txBody>
          <a:bodyPr wrap="square" rtlCol="0">
            <a:spAutoFit/>
          </a:bodyPr>
          <a:lstStyle/>
          <a:p>
            <a:r>
              <a:rPr lang="de-DE" b="1" dirty="0" smtClean="0"/>
              <a:t>Trainingsstätte</a:t>
            </a:r>
            <a:endParaRPr lang="de-DE" b="1" dirty="0"/>
          </a:p>
        </p:txBody>
      </p:sp>
    </p:spTree>
    <p:extLst>
      <p:ext uri="{BB962C8B-B14F-4D97-AF65-F5344CB8AC3E}">
        <p14:creationId xmlns:p14="http://schemas.microsoft.com/office/powerpoint/2010/main" val="13342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Sicherheits- und gesundheitsgerechter Ballsport</a:t>
            </a:r>
            <a:endParaRPr lang="de-DE" dirty="0"/>
          </a:p>
        </p:txBody>
      </p:sp>
      <p:sp>
        <p:nvSpPr>
          <p:cNvPr id="3" name="Inhaltsplatzhalter 2"/>
          <p:cNvSpPr>
            <a:spLocks noGrp="1"/>
          </p:cNvSpPr>
          <p:nvPr>
            <p:ph sz="quarter" idx="13"/>
          </p:nvPr>
        </p:nvSpPr>
        <p:spPr/>
        <p:txBody>
          <a:bodyPr/>
          <a:lstStyle/>
          <a:p>
            <a:r>
              <a:rPr lang="de-DE" dirty="0" smtClean="0"/>
              <a:t>Praxisorientierte Unterstützung: Stichpunkte Sicherheit</a:t>
            </a:r>
            <a:endParaRPr lang="de-DE" dirty="0"/>
          </a:p>
        </p:txBody>
      </p:sp>
      <p:pic>
        <p:nvPicPr>
          <p:cNvPr id="4" name="Grafik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86692">
            <a:off x="2113053" y="2304716"/>
            <a:ext cx="269875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392115">
            <a:off x="7151778" y="2299953"/>
            <a:ext cx="267176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319457">
            <a:off x="4707028" y="2269791"/>
            <a:ext cx="26924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077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Sicherheits- und gesundheitsgerechter Ballsport</a:t>
            </a:r>
          </a:p>
        </p:txBody>
      </p:sp>
      <p:sp>
        <p:nvSpPr>
          <p:cNvPr id="3" name="Inhaltsplatzhalter 2"/>
          <p:cNvSpPr>
            <a:spLocks noGrp="1"/>
          </p:cNvSpPr>
          <p:nvPr>
            <p:ph sz="quarter" idx="13"/>
          </p:nvPr>
        </p:nvSpPr>
        <p:spPr/>
        <p:txBody>
          <a:bodyPr/>
          <a:lstStyle/>
          <a:p>
            <a:r>
              <a:rPr lang="de-DE" dirty="0"/>
              <a:t>Praxisorientierte Unterstützung: Stichpunkte Sicherheit</a:t>
            </a:r>
          </a:p>
          <a:p>
            <a:pPr marL="0" indent="0">
              <a:buNone/>
            </a:pPr>
            <a:endParaRPr lang="de-DE" dirty="0"/>
          </a:p>
        </p:txBody>
      </p:sp>
      <p:pic>
        <p:nvPicPr>
          <p:cNvPr id="4" name="Inhaltsplatzhalter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rot="358177">
            <a:off x="5907658" y="2395002"/>
            <a:ext cx="4389438" cy="3082925"/>
          </a:xfrm>
          <a:prstGeom prst="rect">
            <a:avLst/>
          </a:prstGeom>
          <a:ln>
            <a:solidFill>
              <a:schemeClr val="tx1"/>
            </a:solidFill>
            <a:miter lim="800000"/>
            <a:headEnd/>
            <a:tailEnd/>
          </a:ln>
        </p:spPr>
      </p:pic>
      <p:pic>
        <p:nvPicPr>
          <p:cNvPr id="5" name="Grafik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1212054">
            <a:off x="1335658" y="2823627"/>
            <a:ext cx="4497388" cy="308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2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Sicherheits- und gesundheitsgerechter Ballsport</a:t>
            </a:r>
          </a:p>
        </p:txBody>
      </p:sp>
      <p:sp>
        <p:nvSpPr>
          <p:cNvPr id="3" name="Inhaltsplatzhalter 2"/>
          <p:cNvSpPr>
            <a:spLocks noGrp="1"/>
          </p:cNvSpPr>
          <p:nvPr>
            <p:ph sz="quarter" idx="13"/>
          </p:nvPr>
        </p:nvSpPr>
        <p:spPr/>
        <p:txBody>
          <a:bodyPr>
            <a:normAutofit lnSpcReduction="10000"/>
          </a:bodyPr>
          <a:lstStyle/>
          <a:p>
            <a:pPr marL="0" indent="0">
              <a:buNone/>
            </a:pPr>
            <a:r>
              <a:rPr lang="de-DE" altLang="de-DE" dirty="0" smtClean="0"/>
              <a:t>Ausbildung zum Sportbeauftragten/FitForFire-Trainer</a:t>
            </a:r>
          </a:p>
          <a:p>
            <a:pPr marL="0" indent="0">
              <a:buNone/>
            </a:pPr>
            <a:endParaRPr lang="de-DE" altLang="de-DE" dirty="0"/>
          </a:p>
          <a:p>
            <a:pPr marL="0" indent="0">
              <a:buNone/>
            </a:pPr>
            <a:r>
              <a:rPr lang="de-DE" altLang="de-DE" dirty="0" smtClean="0"/>
              <a:t>für </a:t>
            </a:r>
            <a:r>
              <a:rPr lang="de-DE" altLang="de-DE" dirty="0"/>
              <a:t>alle sportinteressierten Feuerwehrangehörigen</a:t>
            </a:r>
          </a:p>
          <a:p>
            <a:pPr marL="0" indent="0"/>
            <a:endParaRPr lang="de-DE" altLang="de-DE" dirty="0"/>
          </a:p>
          <a:p>
            <a:pPr marL="0" indent="0">
              <a:buNone/>
            </a:pPr>
            <a:r>
              <a:rPr lang="de-DE" altLang="de-DE" dirty="0"/>
              <a:t>Theorie und Praxis des Dienstsports</a:t>
            </a:r>
          </a:p>
          <a:p>
            <a:pPr marL="0" indent="0"/>
            <a:r>
              <a:rPr lang="de-DE" altLang="de-DE" dirty="0" smtClean="0"/>
              <a:t>Schwerpunkt u.a. Unfallverhütung im Dienstsport</a:t>
            </a:r>
          </a:p>
          <a:p>
            <a:pPr marL="0" indent="0">
              <a:buNone/>
            </a:pPr>
            <a:endParaRPr lang="de-DE" altLang="de-DE" dirty="0"/>
          </a:p>
          <a:p>
            <a:pPr marL="0" indent="0">
              <a:buNone/>
            </a:pPr>
            <a:r>
              <a:rPr lang="de-DE" altLang="de-DE" dirty="0"/>
              <a:t>dreitägige Ausbildung</a:t>
            </a:r>
          </a:p>
          <a:p>
            <a:pPr marL="0" indent="0"/>
            <a:r>
              <a:rPr lang="de-DE" altLang="de-DE" dirty="0" smtClean="0"/>
              <a:t>Trappenkamp (Landesturnschule) und Güstrow (Landessportschule)</a:t>
            </a:r>
          </a:p>
          <a:p>
            <a:pPr marL="0" indent="0">
              <a:buNone/>
            </a:pPr>
            <a:endParaRPr lang="de-DE" altLang="de-DE" dirty="0"/>
          </a:p>
          <a:p>
            <a:pPr marL="0" indent="0">
              <a:buNone/>
            </a:pPr>
            <a:r>
              <a:rPr lang="de-DE" altLang="de-DE" dirty="0"/>
              <a:t>als Bildungsurlaub anerkannt</a:t>
            </a:r>
          </a:p>
          <a:p>
            <a:pPr marL="0" indent="0"/>
            <a:endParaRPr lang="de-DE" altLang="de-DE" dirty="0"/>
          </a:p>
          <a:p>
            <a:pPr marL="0" indent="0">
              <a:buNone/>
            </a:pPr>
            <a:endParaRPr lang="de-DE" dirty="0"/>
          </a:p>
        </p:txBody>
      </p:sp>
      <p:pic>
        <p:nvPicPr>
          <p:cNvPr id="5" name="Grafik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9492" y="3241809"/>
            <a:ext cx="2911714" cy="163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screen">
            <a:extLst>
              <a:ext uri="{28A0092B-C50C-407E-A947-70E740481C1C}">
                <a14:useLocalDpi xmlns:a14="http://schemas.microsoft.com/office/drawing/2010/main"/>
              </a:ext>
            </a:extLst>
          </a:blip>
          <a:srcRect l="-400"/>
          <a:stretch>
            <a:fillRect/>
          </a:stretch>
        </p:blipFill>
        <p:spPr bwMode="auto">
          <a:xfrm>
            <a:off x="8639492" y="1526715"/>
            <a:ext cx="2919228" cy="171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43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4294967295"/>
          </p:nvPr>
        </p:nvSpPr>
        <p:spPr>
          <a:xfrm>
            <a:off x="2000250" y="2068063"/>
            <a:ext cx="8191500" cy="2844800"/>
          </a:xfrm>
          <a:prstGeom prst="rect">
            <a:avLst/>
          </a:prstGeom>
        </p:spPr>
        <p:txBody>
          <a:bodyPr>
            <a:normAutofit lnSpcReduction="10000"/>
          </a:bodyPr>
          <a:lstStyle/>
          <a:p>
            <a:pPr marL="0" indent="0" algn="ctr">
              <a:buNone/>
              <a:defRPr/>
            </a:pPr>
            <a:r>
              <a:rPr lang="de-DE" altLang="de-DE" sz="3600" cap="small" dirty="0">
                <a:latin typeface="Bahnschrift Light SemiCondensed" panose="020B0502040204020203" pitchFamily="34" charset="0"/>
              </a:rPr>
              <a:t>p</a:t>
            </a:r>
            <a:r>
              <a:rPr lang="de-DE" altLang="de-DE" sz="3600" cap="small" dirty="0" smtClean="0">
                <a:latin typeface="Bahnschrift Light SemiCondensed" panose="020B0502040204020203" pitchFamily="34" charset="0"/>
              </a:rPr>
              <a:t>aradox ist, wenn</a:t>
            </a:r>
          </a:p>
          <a:p>
            <a:pPr marL="0" indent="0" algn="ctr">
              <a:buNone/>
              <a:defRPr/>
            </a:pPr>
            <a:r>
              <a:rPr lang="de-DE" altLang="de-DE" sz="3600" cap="small" dirty="0" smtClean="0">
                <a:latin typeface="Bahnschrift Light SemiCondensed" panose="020B0502040204020203" pitchFamily="34" charset="0"/>
              </a:rPr>
              <a:t>sich jemand im handumdrehen</a:t>
            </a:r>
          </a:p>
          <a:p>
            <a:pPr marL="0" indent="0" algn="ctr">
              <a:buNone/>
              <a:defRPr/>
            </a:pPr>
            <a:r>
              <a:rPr lang="de-DE" altLang="de-DE" sz="3600" cap="small" dirty="0" smtClean="0">
                <a:latin typeface="Bahnschrift Light SemiCondensed" panose="020B0502040204020203" pitchFamily="34" charset="0"/>
              </a:rPr>
              <a:t>den fuß bricht.</a:t>
            </a:r>
          </a:p>
          <a:p>
            <a:pPr algn="ctr">
              <a:defRPr/>
            </a:pPr>
            <a:endParaRPr lang="de-DE" altLang="de-DE" sz="1400" cap="small" dirty="0" smtClean="0"/>
          </a:p>
          <a:p>
            <a:pPr algn="ctr">
              <a:defRPr/>
            </a:pPr>
            <a:endParaRPr lang="de-DE" altLang="de-DE" sz="1400" cap="small" dirty="0" smtClean="0"/>
          </a:p>
          <a:p>
            <a:pPr marL="0" indent="0" algn="ctr">
              <a:buNone/>
              <a:defRPr/>
            </a:pPr>
            <a:r>
              <a:rPr lang="de-DE" altLang="de-DE" sz="2400" cap="small" dirty="0" smtClean="0">
                <a:latin typeface="Bahnschrift Light SemiCondensed" panose="020B0502040204020203" pitchFamily="34" charset="0"/>
              </a:rPr>
              <a:t>- heinz erhardt</a:t>
            </a:r>
          </a:p>
        </p:txBody>
      </p:sp>
    </p:spTree>
    <p:extLst>
      <p:ext uri="{BB962C8B-B14F-4D97-AF65-F5344CB8AC3E}">
        <p14:creationId xmlns:p14="http://schemas.microsoft.com/office/powerpoint/2010/main" val="8106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Sicherheits- und gesundheitsgerechter Ballsport</a:t>
            </a:r>
          </a:p>
        </p:txBody>
      </p:sp>
      <p:sp>
        <p:nvSpPr>
          <p:cNvPr id="3" name="Inhaltsplatzhalter 2"/>
          <p:cNvSpPr>
            <a:spLocks noGrp="1"/>
          </p:cNvSpPr>
          <p:nvPr>
            <p:ph sz="quarter" idx="13"/>
          </p:nvPr>
        </p:nvSpPr>
        <p:spPr/>
        <p:txBody>
          <a:bodyPr>
            <a:normAutofit/>
          </a:bodyPr>
          <a:lstStyle/>
          <a:p>
            <a:pPr>
              <a:defRPr/>
            </a:pPr>
            <a:r>
              <a:rPr lang="de-DE" altLang="de-DE" b="1" dirty="0"/>
              <a:t>dreiteilige Artikelserie „Unfallverhütung beim Ballsport“</a:t>
            </a:r>
          </a:p>
          <a:p>
            <a:pPr>
              <a:defRPr/>
            </a:pPr>
            <a:r>
              <a:rPr lang="de-DE" altLang="de-DE" dirty="0"/>
              <a:t>Homepage HFUK Nord im Oktober </a:t>
            </a:r>
            <a:r>
              <a:rPr lang="de-DE" altLang="de-DE" dirty="0" smtClean="0"/>
              <a:t>2024 (Archiv)</a:t>
            </a:r>
            <a:endParaRPr lang="de-DE" altLang="de-DE" dirty="0"/>
          </a:p>
          <a:p>
            <a:pPr>
              <a:defRPr/>
            </a:pPr>
            <a:endParaRPr lang="de-DE" altLang="de-DE" dirty="0"/>
          </a:p>
          <a:p>
            <a:pPr>
              <a:buFontTx/>
              <a:buChar char="-"/>
              <a:defRPr/>
            </a:pPr>
            <a:r>
              <a:rPr lang="de-DE" altLang="de-DE" dirty="0"/>
              <a:t>Überblick Unfallzahlen</a:t>
            </a:r>
          </a:p>
          <a:p>
            <a:pPr>
              <a:buFontTx/>
              <a:buChar char="-"/>
              <a:defRPr/>
            </a:pPr>
            <a:r>
              <a:rPr lang="de-DE" altLang="de-DE" dirty="0"/>
              <a:t>Vorteile des Ballsports</a:t>
            </a:r>
          </a:p>
          <a:p>
            <a:pPr>
              <a:buFontTx/>
              <a:buChar char="-"/>
              <a:defRPr/>
            </a:pPr>
            <a:r>
              <a:rPr lang="de-DE" altLang="de-DE" dirty="0"/>
              <a:t>geeignete Präventionsmaßnahmen</a:t>
            </a:r>
          </a:p>
          <a:p>
            <a:pPr>
              <a:buFontTx/>
              <a:buChar char="-"/>
              <a:defRPr/>
            </a:pPr>
            <a:r>
              <a:rPr lang="de-DE" altLang="de-DE" dirty="0"/>
              <a:t>Übungs- und Spielvorschläge</a:t>
            </a:r>
          </a:p>
          <a:p>
            <a:pPr>
              <a:buFontTx/>
              <a:buChar char="-"/>
              <a:defRPr/>
            </a:pPr>
            <a:r>
              <a:rPr lang="de-DE" altLang="de-DE" dirty="0"/>
              <a:t>Interview mit Landesfachwart Feuerwehrsport LFV S-H</a:t>
            </a:r>
          </a:p>
          <a:p>
            <a:pPr marL="0" indent="0">
              <a:defRPr/>
            </a:pPr>
            <a:endParaRPr lang="de-DE" altLang="de-DE" dirty="0"/>
          </a:p>
          <a:p>
            <a:pPr marL="0" indent="0">
              <a:buNone/>
            </a:pPr>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8998" y="2147971"/>
            <a:ext cx="6423432" cy="400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14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i="1" dirty="0" smtClean="0"/>
              <a:t>Exkurs: Erste Hilfe-Maßnahme bei Verletzung</a:t>
            </a:r>
            <a:endParaRPr lang="de-DE" i="1"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a:xfrm>
            <a:off x="874713" y="1881187"/>
            <a:ext cx="10442574" cy="4401080"/>
          </a:xfrm>
        </p:spPr>
        <p:txBody>
          <a:bodyPr>
            <a:normAutofit fontScale="70000" lnSpcReduction="20000"/>
          </a:bodyPr>
          <a:lstStyle/>
          <a:p>
            <a:pPr marL="0" indent="0">
              <a:buNone/>
              <a:defRPr/>
            </a:pPr>
            <a:r>
              <a:rPr lang="de-DE" altLang="de-DE" sz="2900" dirty="0" smtClean="0"/>
              <a:t>Wenn </a:t>
            </a:r>
            <a:r>
              <a:rPr lang="de-DE" altLang="de-DE" sz="2900" dirty="0"/>
              <a:t>es </a:t>
            </a:r>
            <a:r>
              <a:rPr lang="de-DE" altLang="de-DE" sz="2900" dirty="0" smtClean="0"/>
              <a:t>„</a:t>
            </a:r>
            <a:r>
              <a:rPr lang="de-DE" altLang="de-DE" sz="2900" i="1" dirty="0"/>
              <a:t>knacks</a:t>
            </a:r>
            <a:r>
              <a:rPr lang="de-DE" altLang="de-DE" sz="2900" dirty="0"/>
              <a:t>“ </a:t>
            </a:r>
            <a:r>
              <a:rPr lang="de-DE" altLang="de-DE" sz="2900" dirty="0" smtClean="0"/>
              <a:t>gemacht hat</a:t>
            </a:r>
          </a:p>
          <a:p>
            <a:pPr marL="0" indent="0">
              <a:buNone/>
              <a:defRPr/>
            </a:pPr>
            <a:r>
              <a:rPr lang="de-DE" altLang="de-DE" sz="2900" b="1" dirty="0" smtClean="0">
                <a:sym typeface="Wingdings" panose="05000000000000000000" pitchFamily="2" charset="2"/>
              </a:rPr>
              <a:t> PECH-Regel anwenden!</a:t>
            </a:r>
            <a:endParaRPr lang="de-DE" altLang="de-DE" sz="2900" b="1" dirty="0"/>
          </a:p>
          <a:p>
            <a:pPr>
              <a:defRPr/>
            </a:pPr>
            <a:endParaRPr lang="de-DE" altLang="de-DE" sz="1400" dirty="0"/>
          </a:p>
          <a:p>
            <a:pPr>
              <a:lnSpc>
                <a:spcPct val="120000"/>
              </a:lnSpc>
            </a:pPr>
            <a:r>
              <a:rPr lang="de-DE" altLang="de-DE" b="1" dirty="0" smtClean="0"/>
              <a:t>P</a:t>
            </a:r>
            <a:r>
              <a:rPr lang="de-DE" altLang="de-DE" dirty="0" smtClean="0"/>
              <a:t>AUSE:</a:t>
            </a:r>
            <a:r>
              <a:rPr lang="de-DE" altLang="de-DE" b="1" dirty="0" smtClean="0"/>
              <a:t>		</a:t>
            </a:r>
            <a:r>
              <a:rPr lang="de-DE" altLang="de-DE" dirty="0" smtClean="0"/>
              <a:t>Training </a:t>
            </a:r>
            <a:r>
              <a:rPr lang="de-DE" altLang="de-DE" dirty="0"/>
              <a:t>sofort abbrechen, Körperteil </a:t>
            </a:r>
            <a:r>
              <a:rPr lang="de-DE" altLang="de-DE" dirty="0" smtClean="0"/>
              <a:t>ruhigstellen, </a:t>
            </a:r>
            <a:r>
              <a:rPr lang="de-DE" altLang="de-DE" dirty="0"/>
              <a:t>nicht weiter belasten!</a:t>
            </a:r>
          </a:p>
          <a:p>
            <a:pPr>
              <a:lnSpc>
                <a:spcPct val="120000"/>
              </a:lnSpc>
            </a:pPr>
            <a:r>
              <a:rPr lang="de-DE" altLang="de-DE" b="1" dirty="0" smtClean="0"/>
              <a:t>E</a:t>
            </a:r>
            <a:r>
              <a:rPr lang="de-DE" altLang="de-DE" dirty="0" smtClean="0"/>
              <a:t>IS</a:t>
            </a:r>
            <a:r>
              <a:rPr lang="de-DE" altLang="de-DE" dirty="0"/>
              <a:t>:</a:t>
            </a:r>
            <a:r>
              <a:rPr lang="de-DE" altLang="de-DE" b="1" dirty="0"/>
              <a:t> 	</a:t>
            </a:r>
            <a:r>
              <a:rPr lang="de-DE" altLang="de-DE" b="1" dirty="0" smtClean="0"/>
              <a:t>	</a:t>
            </a:r>
            <a:r>
              <a:rPr lang="de-DE" altLang="de-DE" dirty="0" smtClean="0"/>
              <a:t>sofortige </a:t>
            </a:r>
            <a:r>
              <a:rPr lang="de-DE" altLang="de-DE" dirty="0"/>
              <a:t>Kühlung, z.B. mit Kühl-Akku oder </a:t>
            </a:r>
            <a:r>
              <a:rPr lang="de-DE" altLang="de-DE" dirty="0" smtClean="0"/>
              <a:t>Eisbeuteln.</a:t>
            </a:r>
          </a:p>
          <a:p>
            <a:pPr marL="0" indent="0">
              <a:lnSpc>
                <a:spcPct val="120000"/>
              </a:lnSpc>
              <a:buNone/>
            </a:pPr>
            <a:r>
              <a:rPr lang="de-DE" altLang="de-DE" dirty="0"/>
              <a:t>	</a:t>
            </a:r>
            <a:r>
              <a:rPr lang="de-DE" altLang="de-DE" dirty="0" smtClean="0"/>
              <a:t>	Keinen </a:t>
            </a:r>
            <a:r>
              <a:rPr lang="de-DE" altLang="de-DE" dirty="0"/>
              <a:t>direkten Kontakt des Eises zur </a:t>
            </a:r>
            <a:r>
              <a:rPr lang="de-DE" altLang="de-DE" dirty="0" smtClean="0"/>
              <a:t>Hautoberfläche!</a:t>
            </a:r>
          </a:p>
          <a:p>
            <a:pPr marL="0" indent="0">
              <a:lnSpc>
                <a:spcPct val="120000"/>
              </a:lnSpc>
              <a:buNone/>
            </a:pPr>
            <a:r>
              <a:rPr lang="de-DE" altLang="de-DE" dirty="0"/>
              <a:t>	</a:t>
            </a:r>
            <a:r>
              <a:rPr lang="de-DE" altLang="de-DE" dirty="0" smtClean="0"/>
              <a:t>	Wenn </a:t>
            </a:r>
            <a:r>
              <a:rPr lang="de-DE" altLang="de-DE" dirty="0"/>
              <a:t>kein Eis zur Hand, kalte Umschläge oder fließendes kaltes Wasser!</a:t>
            </a:r>
          </a:p>
          <a:p>
            <a:pPr>
              <a:lnSpc>
                <a:spcPct val="120000"/>
              </a:lnSpc>
            </a:pPr>
            <a:r>
              <a:rPr lang="de-DE" altLang="de-DE" b="1" dirty="0" smtClean="0"/>
              <a:t>C</a:t>
            </a:r>
            <a:r>
              <a:rPr lang="de-DE" altLang="de-DE" dirty="0" smtClean="0"/>
              <a:t>OMPRESSION: </a:t>
            </a:r>
            <a:r>
              <a:rPr lang="de-DE" altLang="de-DE" b="1" dirty="0" smtClean="0"/>
              <a:t>	</a:t>
            </a:r>
            <a:r>
              <a:rPr lang="de-DE" altLang="de-DE" dirty="0" smtClean="0"/>
              <a:t>Druckverband</a:t>
            </a:r>
            <a:r>
              <a:rPr lang="de-DE" altLang="de-DE" dirty="0"/>
              <a:t>. Damit verletzte Stelle nicht so stark </a:t>
            </a:r>
            <a:r>
              <a:rPr lang="de-DE" altLang="de-DE" dirty="0" smtClean="0"/>
              <a:t>anschwillt,</a:t>
            </a:r>
          </a:p>
          <a:p>
            <a:pPr marL="0" indent="0">
              <a:lnSpc>
                <a:spcPct val="120000"/>
              </a:lnSpc>
              <a:buNone/>
            </a:pPr>
            <a:r>
              <a:rPr lang="de-DE" altLang="de-DE" dirty="0"/>
              <a:t>	</a:t>
            </a:r>
            <a:r>
              <a:rPr lang="de-DE" altLang="de-DE" dirty="0" smtClean="0"/>
              <a:t>	kann </a:t>
            </a:r>
            <a:r>
              <a:rPr lang="de-DE" altLang="de-DE" dirty="0"/>
              <a:t>mittel einer Bandage Druckverband angelegt </a:t>
            </a:r>
            <a:r>
              <a:rPr lang="de-DE" altLang="de-DE" dirty="0" smtClean="0"/>
              <a:t>werden.</a:t>
            </a:r>
          </a:p>
          <a:p>
            <a:pPr marL="0" indent="0">
              <a:lnSpc>
                <a:spcPct val="120000"/>
              </a:lnSpc>
              <a:buNone/>
            </a:pPr>
            <a:r>
              <a:rPr lang="de-DE" altLang="de-DE" dirty="0"/>
              <a:t>	</a:t>
            </a:r>
            <a:r>
              <a:rPr lang="de-DE" altLang="de-DE" dirty="0" smtClean="0"/>
              <a:t>	Darf </a:t>
            </a:r>
            <a:r>
              <a:rPr lang="de-DE" altLang="de-DE" dirty="0"/>
              <a:t>auf keinen Fall zu eng sitzen, da sonst Blutzirkulation behindert </a:t>
            </a:r>
            <a:r>
              <a:rPr lang="de-DE" altLang="de-DE" dirty="0" smtClean="0"/>
              <a:t>wird.</a:t>
            </a:r>
          </a:p>
          <a:p>
            <a:pPr marL="0" indent="0">
              <a:lnSpc>
                <a:spcPct val="120000"/>
              </a:lnSpc>
              <a:buNone/>
            </a:pPr>
            <a:r>
              <a:rPr lang="de-DE" altLang="de-DE" dirty="0"/>
              <a:t>	</a:t>
            </a:r>
            <a:r>
              <a:rPr lang="de-DE" altLang="de-DE" dirty="0" smtClean="0"/>
              <a:t>	Tritt </a:t>
            </a:r>
            <a:r>
              <a:rPr lang="de-DE" altLang="de-DE" dirty="0"/>
              <a:t>eine weißlich-bläuliche Verfärbung ein, muss Verband sofort gelockert werden!</a:t>
            </a:r>
          </a:p>
          <a:p>
            <a:pPr>
              <a:lnSpc>
                <a:spcPct val="120000"/>
              </a:lnSpc>
            </a:pPr>
            <a:r>
              <a:rPr lang="de-DE" altLang="de-DE" b="1" dirty="0" smtClean="0"/>
              <a:t>H</a:t>
            </a:r>
            <a:r>
              <a:rPr lang="de-DE" altLang="de-DE" dirty="0" smtClean="0"/>
              <a:t>OCHLAGERN</a:t>
            </a:r>
            <a:r>
              <a:rPr lang="de-DE" altLang="de-DE" dirty="0"/>
              <a:t>:</a:t>
            </a:r>
            <a:r>
              <a:rPr lang="de-DE" altLang="de-DE" b="1" dirty="0"/>
              <a:t> </a:t>
            </a:r>
            <a:r>
              <a:rPr lang="de-DE" altLang="de-DE" b="1" dirty="0" smtClean="0"/>
              <a:t>	</a:t>
            </a:r>
            <a:r>
              <a:rPr lang="de-DE" altLang="de-DE" dirty="0" smtClean="0"/>
              <a:t>Hochlagern </a:t>
            </a:r>
            <a:r>
              <a:rPr lang="de-DE" altLang="de-DE" dirty="0"/>
              <a:t>des verletzten Körperteils, etwa auf </a:t>
            </a:r>
            <a:r>
              <a:rPr lang="de-DE" altLang="de-DE" dirty="0" smtClean="0"/>
              <a:t>Herzniveau,</a:t>
            </a:r>
          </a:p>
          <a:p>
            <a:pPr marL="0" indent="0">
              <a:lnSpc>
                <a:spcPct val="120000"/>
              </a:lnSpc>
              <a:buNone/>
            </a:pPr>
            <a:r>
              <a:rPr lang="de-DE" altLang="de-DE" dirty="0"/>
              <a:t>	</a:t>
            </a:r>
            <a:r>
              <a:rPr lang="de-DE" altLang="de-DE" dirty="0" smtClean="0"/>
              <a:t>	um </a:t>
            </a:r>
            <a:r>
              <a:rPr lang="de-DE" altLang="de-DE" dirty="0"/>
              <a:t>zusätzlich Schwellung vorzubeugen!</a:t>
            </a:r>
          </a:p>
          <a:p>
            <a:pPr marL="0" indent="0">
              <a:buNone/>
            </a:pPr>
            <a:endParaRPr lang="de-DE" dirty="0"/>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73424" y="2387600"/>
            <a:ext cx="3500043" cy="2286000"/>
          </a:xfrm>
          <a:prstGeom prst="rect">
            <a:avLst/>
          </a:prstGeom>
        </p:spPr>
      </p:pic>
    </p:spTree>
    <p:extLst>
      <p:ext uri="{BB962C8B-B14F-4D97-AF65-F5344CB8AC3E}">
        <p14:creationId xmlns:p14="http://schemas.microsoft.com/office/powerpoint/2010/main" val="1907123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CAEA384-BF47-9249-A913-B16A665D7EB9}"/>
              </a:ext>
            </a:extLst>
          </p:cNvPr>
          <p:cNvSpPr txBox="1"/>
          <p:nvPr/>
        </p:nvSpPr>
        <p:spPr>
          <a:xfrm>
            <a:off x="889703" y="1896178"/>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spTree>
    <p:extLst>
      <p:ext uri="{BB962C8B-B14F-4D97-AF65-F5344CB8AC3E}">
        <p14:creationId xmlns:p14="http://schemas.microsoft.com/office/powerpoint/2010/main" val="322542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560" y="989941"/>
            <a:ext cx="46085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5660" y="4301466"/>
            <a:ext cx="41052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45185" y="989941"/>
            <a:ext cx="38576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96497" y="2934629"/>
            <a:ext cx="44735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616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p:txBody>
          <a:bodyPr/>
          <a:lstStyle/>
          <a:p>
            <a:pPr marL="0" indent="0">
              <a:buNone/>
            </a:pPr>
            <a:r>
              <a:rPr lang="de-DE" altLang="de-DE" dirty="0">
                <a:latin typeface="+mj-lt"/>
              </a:rPr>
              <a:t>Übrigens:</a:t>
            </a:r>
          </a:p>
          <a:p>
            <a:pPr marL="0" indent="0">
              <a:buNone/>
            </a:pPr>
            <a:endParaRPr lang="de-DE" altLang="de-DE" b="1" dirty="0" smtClean="0">
              <a:latin typeface="+mj-lt"/>
            </a:endParaRPr>
          </a:p>
          <a:p>
            <a:pPr marL="0" indent="0">
              <a:buNone/>
            </a:pPr>
            <a:endParaRPr lang="de-DE" altLang="de-DE" b="1" dirty="0" smtClean="0">
              <a:latin typeface="+mj-lt"/>
            </a:endParaRPr>
          </a:p>
          <a:p>
            <a:pPr marL="0" indent="0">
              <a:buNone/>
            </a:pPr>
            <a:r>
              <a:rPr lang="de-DE" altLang="de-DE" sz="2400" b="1" dirty="0" smtClean="0">
                <a:latin typeface="+mj-lt"/>
              </a:rPr>
              <a:t>Fußballspiele </a:t>
            </a:r>
            <a:r>
              <a:rPr lang="de-DE" altLang="de-DE" sz="2400" b="1" i="1" dirty="0" smtClean="0">
                <a:latin typeface="+mj-lt"/>
              </a:rPr>
              <a:t>(siehe auch FAQ HFUK-Homepage)</a:t>
            </a:r>
            <a:endParaRPr lang="de-DE" altLang="de-DE" sz="2400" b="1" i="1" dirty="0">
              <a:latin typeface="+mj-lt"/>
            </a:endParaRPr>
          </a:p>
          <a:p>
            <a:pPr marL="0" indent="0">
              <a:buNone/>
            </a:pPr>
            <a:endParaRPr lang="de-DE" altLang="de-DE" i="1" dirty="0" smtClean="0">
              <a:latin typeface="+mj-lt"/>
            </a:endParaRPr>
          </a:p>
          <a:p>
            <a:pPr marL="0" indent="0">
              <a:buNone/>
            </a:pPr>
            <a:r>
              <a:rPr lang="de-DE" altLang="de-DE" i="1" dirty="0" smtClean="0">
                <a:latin typeface="+mj-lt"/>
              </a:rPr>
              <a:t>Sind </a:t>
            </a:r>
            <a:r>
              <a:rPr lang="de-DE" altLang="de-DE" i="1" dirty="0">
                <a:latin typeface="+mj-lt"/>
              </a:rPr>
              <a:t>die Feuerwehrangehörigen im Rahmen des dienstplanmäßigen Sports auch beim Fußballspiel versichert? </a:t>
            </a:r>
            <a:r>
              <a:rPr lang="de-DE" altLang="de-DE" dirty="0">
                <a:latin typeface="+mj-lt"/>
              </a:rPr>
              <a:t/>
            </a:r>
            <a:br>
              <a:rPr lang="de-DE" altLang="de-DE" dirty="0">
                <a:latin typeface="+mj-lt"/>
              </a:rPr>
            </a:br>
            <a:r>
              <a:rPr lang="de-DE" altLang="de-DE" dirty="0">
                <a:latin typeface="+mj-lt"/>
              </a:rPr>
              <a:t/>
            </a:r>
            <a:br>
              <a:rPr lang="de-DE" altLang="de-DE" dirty="0">
                <a:latin typeface="+mj-lt"/>
              </a:rPr>
            </a:br>
            <a:r>
              <a:rPr lang="de-DE" altLang="de-DE" dirty="0">
                <a:latin typeface="+mj-lt"/>
              </a:rPr>
              <a:t>Die versicherten sportlichen Übungen (</a:t>
            </a:r>
            <a:r>
              <a:rPr lang="de-DE" altLang="de-DE" b="1" dirty="0">
                <a:latin typeface="+mj-lt"/>
              </a:rPr>
              <a:t>Sport</a:t>
            </a:r>
            <a:r>
              <a:rPr lang="de-DE" altLang="de-DE" dirty="0">
                <a:latin typeface="+mj-lt"/>
              </a:rPr>
              <a:t>) beschränken sich nicht nur auf Gymnastik, Lauf- und Konditionstraining. Auch Fußballspiele gelten als versicherte Tätigkeiten (siehe</a:t>
            </a:r>
            <a:r>
              <a:rPr lang="de-DE" altLang="de-DE" b="1" dirty="0">
                <a:latin typeface="+mj-lt"/>
              </a:rPr>
              <a:t> </a:t>
            </a:r>
            <a:r>
              <a:rPr lang="de-DE" altLang="de-DE" dirty="0">
                <a:latin typeface="+mj-lt"/>
              </a:rPr>
              <a:t>Versicherte Tätigkeiten), </a:t>
            </a:r>
            <a:r>
              <a:rPr lang="de-DE" altLang="de-DE" u="sng" dirty="0">
                <a:latin typeface="+mj-lt"/>
              </a:rPr>
              <a:t>wenn</a:t>
            </a:r>
            <a:r>
              <a:rPr lang="de-DE" altLang="de-DE" dirty="0">
                <a:latin typeface="+mj-lt"/>
              </a:rPr>
              <a:t> sie ebenso wie die sonstigen sportlichen Übungen zur </a:t>
            </a:r>
            <a:r>
              <a:rPr lang="de-DE" altLang="de-DE" b="1" dirty="0">
                <a:latin typeface="+mj-lt"/>
              </a:rPr>
              <a:t>körperlichen Ertüchtigung </a:t>
            </a:r>
            <a:r>
              <a:rPr lang="de-DE" altLang="de-DE" dirty="0">
                <a:latin typeface="+mj-lt"/>
              </a:rPr>
              <a:t>des einzelnen Feuerwehrangehörigen beitragen. </a:t>
            </a:r>
          </a:p>
          <a:p>
            <a:endParaRPr lang="de-DE"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560" y="989941"/>
            <a:ext cx="46085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9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Vorteile des Ballsports</a:t>
            </a:r>
            <a:endParaRPr lang="de-DE" dirty="0"/>
          </a:p>
        </p:txBody>
      </p:sp>
      <p:pic>
        <p:nvPicPr>
          <p:cNvPr id="7" name="Grafik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15425" y="2605088"/>
            <a:ext cx="220186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6175" y="3625850"/>
            <a:ext cx="3365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2073" y="2117757"/>
            <a:ext cx="351155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2"/>
          <p:cNvSpPr>
            <a:spLocks noGrp="1"/>
          </p:cNvSpPr>
          <p:nvPr>
            <p:ph idx="4294967295"/>
          </p:nvPr>
        </p:nvSpPr>
        <p:spPr>
          <a:xfrm rot="5400000">
            <a:off x="2774090" y="3399467"/>
            <a:ext cx="3324866" cy="645799"/>
          </a:xfrm>
          <a:prstGeom prst="rect">
            <a:avLst/>
          </a:prstGeom>
        </p:spPr>
        <p:txBody>
          <a:bodyPr/>
          <a:lstStyle/>
          <a:p>
            <a:pPr marL="0" indent="0">
              <a:buNone/>
              <a:defRPr/>
            </a:pPr>
            <a:r>
              <a:rPr lang="de-DE" altLang="de-DE" sz="3600" b="1" dirty="0">
                <a:solidFill>
                  <a:schemeClr val="accent4">
                    <a:lumMod val="60000"/>
                    <a:lumOff val="40000"/>
                  </a:schemeClr>
                </a:solidFill>
                <a:latin typeface="Bahnschrift Light SemiCondensed" panose="020B0502040204020203" pitchFamily="34" charset="0"/>
              </a:rPr>
              <a:t>s</a:t>
            </a:r>
            <a:r>
              <a:rPr lang="de-DE" altLang="de-DE" sz="3600" b="1" dirty="0" smtClean="0">
                <a:solidFill>
                  <a:schemeClr val="accent4">
                    <a:lumMod val="60000"/>
                    <a:lumOff val="40000"/>
                  </a:schemeClr>
                </a:solidFill>
                <a:latin typeface="Bahnschrift Light SemiCondensed" panose="020B0502040204020203" pitchFamily="34" charset="0"/>
              </a:rPr>
              <a:t>tark als Team</a:t>
            </a:r>
          </a:p>
        </p:txBody>
      </p:sp>
      <p:sp>
        <p:nvSpPr>
          <p:cNvPr id="11" name="Inhaltsplatzhalter 2"/>
          <p:cNvSpPr txBox="1">
            <a:spLocks/>
          </p:cNvSpPr>
          <p:nvPr/>
        </p:nvSpPr>
        <p:spPr bwMode="auto">
          <a:xfrm>
            <a:off x="4956175" y="2340534"/>
            <a:ext cx="3908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3600" kern="0" dirty="0" smtClean="0">
                <a:solidFill>
                  <a:srgbClr val="51AE31"/>
                </a:solidFill>
                <a:latin typeface="Bahnschrift Light SemiCondensed" panose="020B0502040204020203" pitchFamily="34" charset="0"/>
              </a:rPr>
              <a:t>Training „by the way“</a:t>
            </a:r>
            <a:endParaRPr lang="de-DE" altLang="de-DE" sz="3600" b="0" kern="0" dirty="0" smtClean="0">
              <a:solidFill>
                <a:srgbClr val="51AE31"/>
              </a:solidFill>
              <a:latin typeface="Bahnschrift Light SemiCondensed" panose="020B0502040204020203" pitchFamily="34" charset="0"/>
            </a:endParaRPr>
          </a:p>
        </p:txBody>
      </p:sp>
      <p:sp>
        <p:nvSpPr>
          <p:cNvPr id="12" name="Inhaltsplatzhalter 2"/>
          <p:cNvSpPr txBox="1">
            <a:spLocks/>
          </p:cNvSpPr>
          <p:nvPr/>
        </p:nvSpPr>
        <p:spPr bwMode="auto">
          <a:xfrm>
            <a:off x="2862263" y="5554663"/>
            <a:ext cx="3816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3600" kern="0" dirty="0" smtClean="0">
                <a:solidFill>
                  <a:srgbClr val="0075BF"/>
                </a:solidFill>
                <a:latin typeface="Bahnschrift Light SemiCondensed" panose="020B0502040204020203" pitchFamily="34" charset="0"/>
              </a:rPr>
              <a:t>Ganzkörperschulung</a:t>
            </a:r>
          </a:p>
        </p:txBody>
      </p:sp>
      <p:sp>
        <p:nvSpPr>
          <p:cNvPr id="13" name="Inhaltsplatzhalter 2"/>
          <p:cNvSpPr txBox="1">
            <a:spLocks/>
          </p:cNvSpPr>
          <p:nvPr/>
        </p:nvSpPr>
        <p:spPr bwMode="auto">
          <a:xfrm>
            <a:off x="2072013" y="4830763"/>
            <a:ext cx="10334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3600" kern="0" dirty="0" smtClean="0">
                <a:solidFill>
                  <a:srgbClr val="00B050"/>
                </a:solidFill>
                <a:latin typeface="Bahnschrift Light SemiCondensed" panose="020B0502040204020203" pitchFamily="34" charset="0"/>
              </a:rPr>
              <a:t>Spaß</a:t>
            </a:r>
            <a:endParaRPr lang="de-DE" altLang="de-DE" sz="2000" kern="0" dirty="0" smtClean="0">
              <a:solidFill>
                <a:srgbClr val="00B050"/>
              </a:solidFill>
              <a:latin typeface="Bahnschrift Light SemiCondensed" panose="020B0502040204020203" pitchFamily="34" charset="0"/>
            </a:endParaRPr>
          </a:p>
        </p:txBody>
      </p:sp>
      <p:sp>
        <p:nvSpPr>
          <p:cNvPr id="14" name="Inhaltsplatzhalter 2"/>
          <p:cNvSpPr txBox="1">
            <a:spLocks/>
          </p:cNvSpPr>
          <p:nvPr/>
        </p:nvSpPr>
        <p:spPr bwMode="auto">
          <a:xfrm>
            <a:off x="6698456" y="1656643"/>
            <a:ext cx="4833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3600" kern="0" dirty="0">
                <a:solidFill>
                  <a:srgbClr val="F39200"/>
                </a:solidFill>
                <a:latin typeface="Bahnschrift Light SemiCondensed" panose="020B0502040204020203" pitchFamily="34" charset="0"/>
              </a:rPr>
              <a:t>s</a:t>
            </a:r>
            <a:r>
              <a:rPr lang="de-DE" altLang="de-DE" sz="3600" kern="0" dirty="0" smtClean="0">
                <a:solidFill>
                  <a:srgbClr val="F39200"/>
                </a:solidFill>
                <a:latin typeface="Bahnschrift Light SemiCondensed" panose="020B0502040204020203" pitchFamily="34" charset="0"/>
              </a:rPr>
              <a:t>tändige Aufmerksamkeit</a:t>
            </a:r>
          </a:p>
        </p:txBody>
      </p:sp>
      <p:sp>
        <p:nvSpPr>
          <p:cNvPr id="15" name="Inhaltsplatzhalter 2"/>
          <p:cNvSpPr txBox="1">
            <a:spLocks/>
          </p:cNvSpPr>
          <p:nvPr/>
        </p:nvSpPr>
        <p:spPr bwMode="auto">
          <a:xfrm rot="16200000">
            <a:off x="7081283" y="4164806"/>
            <a:ext cx="33131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a:defRPr/>
            </a:pPr>
            <a:r>
              <a:rPr lang="de-DE" altLang="de-DE" sz="3600" kern="0" dirty="0">
                <a:solidFill>
                  <a:srgbClr val="7030A0"/>
                </a:solidFill>
                <a:latin typeface="Bahnschrift Light SemiCondensed" panose="020B0502040204020203" pitchFamily="34" charset="0"/>
              </a:rPr>
              <a:t>e</a:t>
            </a:r>
            <a:r>
              <a:rPr lang="de-DE" altLang="de-DE" sz="3600" kern="0" dirty="0" smtClean="0">
                <a:solidFill>
                  <a:srgbClr val="7030A0"/>
                </a:solidFill>
                <a:latin typeface="Bahnschrift Light SemiCondensed" panose="020B0502040204020203" pitchFamily="34" charset="0"/>
              </a:rPr>
              <a:t>infacher Zugang</a:t>
            </a:r>
          </a:p>
        </p:txBody>
      </p:sp>
    </p:spTree>
    <p:extLst>
      <p:ext uri="{BB962C8B-B14F-4D97-AF65-F5344CB8AC3E}">
        <p14:creationId xmlns:p14="http://schemas.microsoft.com/office/powerpoint/2010/main" val="12927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8702" y="3330575"/>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izieren 5"/>
          <p:cNvSpPr/>
          <p:nvPr/>
        </p:nvSpPr>
        <p:spPr bwMode="auto">
          <a:xfrm>
            <a:off x="5326152" y="3532188"/>
            <a:ext cx="6481763" cy="2579687"/>
          </a:xfrm>
          <a:prstGeom prst="mathMultiply">
            <a:avLst>
              <a:gd name="adj1" fmla="val 13323"/>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801688">
              <a:defRPr/>
            </a:pPr>
            <a:endParaRPr lang="de-DE" dirty="0">
              <a:latin typeface="Arial" charset="0"/>
            </a:endParaRPr>
          </a:p>
        </p:txBody>
      </p:sp>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334" y="1164960"/>
            <a:ext cx="5373511" cy="4030133"/>
          </a:xfrm>
          <a:prstGeom prst="rect">
            <a:avLst/>
          </a:prstGeom>
        </p:spPr>
      </p:pic>
      <p:pic>
        <p:nvPicPr>
          <p:cNvPr id="7" name="Picture 4" descr="Brandschutzerziehung"/>
          <p:cNvPicPr>
            <a:picLocks noChangeAspect="1" noChangeArrowheads="1"/>
          </p:cNvPicPr>
          <p:nvPr/>
        </p:nvPicPr>
        <p:blipFill>
          <a:blip r:embed="rId5" cstate="screen">
            <a:extLst>
              <a:ext uri="{28A0092B-C50C-407E-A947-70E740481C1C}">
                <a14:useLocalDpi xmlns:a14="http://schemas.microsoft.com/office/drawing/2010/main"/>
              </a:ext>
            </a:extLst>
          </a:blip>
          <a:srcRect l="-7"/>
          <a:stretch>
            <a:fillRect/>
          </a:stretch>
        </p:blipFill>
        <p:spPr bwMode="auto">
          <a:xfrm rot="913488">
            <a:off x="2384337" y="1662565"/>
            <a:ext cx="1574719" cy="262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p:txBody>
          <a:bodyPr/>
          <a:lstStyle/>
          <a:p>
            <a:pPr marL="0" indent="0">
              <a:buNone/>
            </a:pPr>
            <a:r>
              <a:rPr lang="de-DE" altLang="de-DE" b="1" dirty="0"/>
              <a:t>Ursachen</a:t>
            </a:r>
            <a:r>
              <a:rPr lang="de-DE" altLang="de-DE" dirty="0"/>
              <a:t>: </a:t>
            </a:r>
            <a:r>
              <a:rPr lang="de-DE" altLang="de-DE" i="1" dirty="0"/>
              <a:t>Schnell</a:t>
            </a:r>
            <a:r>
              <a:rPr lang="de-DE" altLang="de-DE" dirty="0"/>
              <a:t> ist´s passiert…</a:t>
            </a:r>
          </a:p>
          <a:p>
            <a:endParaRPr lang="de-DE" altLang="de-DE" dirty="0"/>
          </a:p>
          <a:p>
            <a:pPr>
              <a:buFontTx/>
              <a:buChar char="-"/>
            </a:pPr>
            <a:r>
              <a:rPr lang="de-DE" altLang="de-DE" dirty="0"/>
              <a:t>fehlerhafte Bewegungsausführung</a:t>
            </a:r>
          </a:p>
          <a:p>
            <a:pPr>
              <a:buFontTx/>
              <a:buChar char="-"/>
            </a:pPr>
            <a:r>
              <a:rPr lang="de-DE" altLang="de-DE" dirty="0"/>
              <a:t>Gewalt oder Behinderung durch Gegenspieler</a:t>
            </a:r>
          </a:p>
          <a:p>
            <a:pPr>
              <a:buFontTx/>
              <a:buChar char="-"/>
            </a:pPr>
            <a:r>
              <a:rPr lang="de-DE" altLang="de-DE" dirty="0"/>
              <a:t>unzureichendes Aufwärmen</a:t>
            </a:r>
          </a:p>
          <a:p>
            <a:pPr>
              <a:buFontTx/>
              <a:buChar char="-"/>
            </a:pPr>
            <a:r>
              <a:rPr lang="de-DE" altLang="de-DE" dirty="0"/>
              <a:t>mangelhafte Bodenbeschaffenheit</a:t>
            </a:r>
          </a:p>
          <a:p>
            <a:pPr>
              <a:buFontTx/>
              <a:buChar char="-"/>
            </a:pPr>
            <a:r>
              <a:rPr lang="de-DE" altLang="de-DE" dirty="0"/>
              <a:t>fehlerhafte oder unzureichende Ausrüstung</a:t>
            </a:r>
          </a:p>
          <a:p>
            <a:pPr>
              <a:buFontTx/>
              <a:buChar char="-"/>
            </a:pPr>
            <a:r>
              <a:rPr lang="de-DE" altLang="de-DE" dirty="0"/>
              <a:t>mangelhafte Beschaffenheit der Sportgeräte</a:t>
            </a:r>
          </a:p>
          <a:p>
            <a:endParaRPr lang="de-DE" dirty="0"/>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6400" y="1681165"/>
            <a:ext cx="6959600" cy="3914775"/>
          </a:xfrm>
          <a:prstGeom prst="rect">
            <a:avLst/>
          </a:prstGeom>
        </p:spPr>
      </p:pic>
    </p:spTree>
    <p:extLst>
      <p:ext uri="{BB962C8B-B14F-4D97-AF65-F5344CB8AC3E}">
        <p14:creationId xmlns:p14="http://schemas.microsoft.com/office/powerpoint/2010/main" val="386642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p:txBody>
          <a:bodyPr>
            <a:normAutofit fontScale="92500" lnSpcReduction="10000"/>
          </a:bodyPr>
          <a:lstStyle/>
          <a:p>
            <a:pPr marL="0" indent="0">
              <a:buNone/>
              <a:defRPr/>
            </a:pPr>
            <a:r>
              <a:rPr lang="de-DE" altLang="de-DE" b="1" dirty="0" smtClean="0"/>
              <a:t>Folgen</a:t>
            </a:r>
            <a:r>
              <a:rPr lang="de-DE" altLang="de-DE" dirty="0"/>
              <a:t>: Und es hat „</a:t>
            </a:r>
            <a:r>
              <a:rPr lang="de-DE" altLang="de-DE" i="1" dirty="0"/>
              <a:t>knacks</a:t>
            </a:r>
            <a:r>
              <a:rPr lang="de-DE" altLang="de-DE" dirty="0"/>
              <a:t>“ gemacht…</a:t>
            </a:r>
          </a:p>
          <a:p>
            <a:pPr>
              <a:defRPr/>
            </a:pPr>
            <a:endParaRPr lang="de-DE" altLang="de-DE" sz="1400" dirty="0"/>
          </a:p>
          <a:p>
            <a:pPr>
              <a:buFontTx/>
              <a:buChar char="-"/>
              <a:defRPr/>
            </a:pPr>
            <a:r>
              <a:rPr lang="de-DE" dirty="0"/>
              <a:t>Verdrehungen, Verrenkungen, Zerrungen</a:t>
            </a:r>
          </a:p>
          <a:p>
            <a:pPr>
              <a:buFontTx/>
              <a:buChar char="-"/>
              <a:defRPr/>
            </a:pPr>
            <a:r>
              <a:rPr lang="de-DE" dirty="0"/>
              <a:t>Formen der Prellungen, Erschütterungen</a:t>
            </a:r>
          </a:p>
          <a:p>
            <a:pPr>
              <a:buFontTx/>
              <a:buChar char="-"/>
              <a:defRPr/>
            </a:pPr>
            <a:r>
              <a:rPr lang="de-DE" dirty="0"/>
              <a:t>Frakturformen</a:t>
            </a:r>
          </a:p>
          <a:p>
            <a:pPr>
              <a:buFontTx/>
              <a:buChar char="-"/>
              <a:defRPr/>
            </a:pPr>
            <a:r>
              <a:rPr lang="de-DE" dirty="0"/>
              <a:t>Dehnungen oder Risse von Bändern, </a:t>
            </a:r>
            <a:r>
              <a:rPr lang="de-DE" dirty="0" smtClean="0"/>
              <a:t>Menisken,</a:t>
            </a:r>
          </a:p>
          <a:p>
            <a:pPr marL="0" indent="0">
              <a:buNone/>
              <a:defRPr/>
            </a:pPr>
            <a:r>
              <a:rPr lang="de-DE" dirty="0" smtClean="0"/>
              <a:t>Muskeln </a:t>
            </a:r>
            <a:r>
              <a:rPr lang="de-DE" dirty="0"/>
              <a:t>(teilweise, vollständig)</a:t>
            </a:r>
          </a:p>
          <a:p>
            <a:pPr marL="0" indent="0">
              <a:defRPr/>
            </a:pPr>
            <a:endParaRPr lang="de-DE" altLang="de-DE" sz="1050" dirty="0"/>
          </a:p>
          <a:p>
            <a:pPr marL="0" indent="0">
              <a:buNone/>
              <a:defRPr/>
            </a:pPr>
            <a:r>
              <a:rPr lang="de-DE" altLang="de-DE" dirty="0"/>
              <a:t>häufig betroffene Körperbereiche:</a:t>
            </a:r>
          </a:p>
          <a:p>
            <a:pPr>
              <a:buFontTx/>
              <a:buChar char="-"/>
              <a:defRPr/>
            </a:pPr>
            <a:r>
              <a:rPr lang="de-DE" altLang="de-DE" dirty="0"/>
              <a:t>Fuß (Knöchel, Zehen)</a:t>
            </a:r>
          </a:p>
          <a:p>
            <a:pPr>
              <a:buFontTx/>
              <a:buChar char="-"/>
              <a:defRPr/>
            </a:pPr>
            <a:r>
              <a:rPr lang="de-DE" altLang="de-DE" dirty="0"/>
              <a:t>Bein (Oberschenkel und Knie)</a:t>
            </a:r>
          </a:p>
          <a:p>
            <a:pPr>
              <a:buFontTx/>
              <a:buChar char="-"/>
              <a:defRPr/>
            </a:pPr>
            <a:r>
              <a:rPr lang="de-DE" altLang="de-DE" dirty="0"/>
              <a:t>Hand (Finger, Mittelhand)</a:t>
            </a: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89699" y="1881187"/>
            <a:ext cx="49879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77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Unfallgefahr beim Ballsport: Fallbeispiele</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a:xfrm>
            <a:off x="874713" y="1881187"/>
            <a:ext cx="10442574" cy="4330427"/>
          </a:xfrm>
        </p:spPr>
        <p:txBody>
          <a:bodyPr>
            <a:normAutofit fontScale="92500" lnSpcReduction="10000"/>
          </a:bodyPr>
          <a:lstStyle/>
          <a:p>
            <a:pPr marL="0" indent="0">
              <a:buNone/>
              <a:defRPr/>
            </a:pPr>
            <a:r>
              <a:rPr lang="de-DE" altLang="de-DE" dirty="0" smtClean="0"/>
              <a:t>Und </a:t>
            </a:r>
            <a:r>
              <a:rPr lang="de-DE" altLang="de-DE" dirty="0"/>
              <a:t>es hat „</a:t>
            </a:r>
            <a:r>
              <a:rPr lang="de-DE" altLang="de-DE" i="1" dirty="0"/>
              <a:t>knacks</a:t>
            </a:r>
            <a:r>
              <a:rPr lang="de-DE" altLang="de-DE" dirty="0"/>
              <a:t>“ gemacht…</a:t>
            </a:r>
          </a:p>
          <a:p>
            <a:pPr>
              <a:defRPr/>
            </a:pPr>
            <a:endParaRPr lang="de-DE" altLang="de-DE" sz="1400" dirty="0"/>
          </a:p>
          <a:p>
            <a:pPr marL="0" indent="0">
              <a:buNone/>
            </a:pPr>
            <a:r>
              <a:rPr lang="de-DE" i="1" dirty="0"/>
              <a:t>Der UV war von der Freiwilligen Feuerwehr aus beim Sport. Beim </a:t>
            </a:r>
            <a:r>
              <a:rPr lang="de-DE" b="1" i="1" dirty="0"/>
              <a:t>Fußballspielen</a:t>
            </a:r>
            <a:r>
              <a:rPr lang="de-DE" i="1" dirty="0"/>
              <a:t> haben er </a:t>
            </a:r>
            <a:r>
              <a:rPr lang="de-DE" b="1" i="1" dirty="0"/>
              <a:t>gegen den Fuß eines Kameraden</a:t>
            </a:r>
            <a:r>
              <a:rPr lang="de-DE" i="1" dirty="0"/>
              <a:t> getreten</a:t>
            </a:r>
            <a:r>
              <a:rPr lang="de-DE" i="1" dirty="0" smtClean="0"/>
              <a:t>.</a:t>
            </a:r>
          </a:p>
          <a:p>
            <a:pPr marL="0" indent="0">
              <a:buNone/>
            </a:pPr>
            <a:r>
              <a:rPr lang="de-DE" b="1" dirty="0" smtClean="0">
                <a:sym typeface="Wingdings" panose="05000000000000000000" pitchFamily="2" charset="2"/>
              </a:rPr>
              <a:t> </a:t>
            </a:r>
            <a:r>
              <a:rPr lang="de-DE" b="1" dirty="0" smtClean="0"/>
              <a:t>Fußprellung, 3 Tage AU</a:t>
            </a:r>
          </a:p>
          <a:p>
            <a:pPr marL="0" indent="0">
              <a:buNone/>
            </a:pPr>
            <a:endParaRPr lang="de-DE" i="1" dirty="0"/>
          </a:p>
          <a:p>
            <a:pPr marL="0" indent="0">
              <a:buNone/>
            </a:pPr>
            <a:r>
              <a:rPr lang="de-DE" i="1" dirty="0"/>
              <a:t>Die Versicherte gibt an, heute Abend beim Feuerwehrsport (</a:t>
            </a:r>
            <a:r>
              <a:rPr lang="de-DE" b="1" i="1" dirty="0"/>
              <a:t>Volleyball</a:t>
            </a:r>
            <a:r>
              <a:rPr lang="de-DE" i="1" dirty="0"/>
              <a:t>) </a:t>
            </a:r>
            <a:r>
              <a:rPr lang="de-DE" b="1" i="1" dirty="0"/>
              <a:t>umgeknickt</a:t>
            </a:r>
            <a:r>
              <a:rPr lang="de-DE" i="1" dirty="0"/>
              <a:t> zu sein. Seitdem klagt sie über Schmerzen und Bewegungsstörungen im linken OSG</a:t>
            </a:r>
            <a:r>
              <a:rPr lang="de-DE" i="1" dirty="0" smtClean="0"/>
              <a:t>.</a:t>
            </a:r>
          </a:p>
          <a:p>
            <a:pPr marL="0" indent="0">
              <a:buNone/>
            </a:pPr>
            <a:r>
              <a:rPr lang="de-DE" b="1" dirty="0" smtClean="0">
                <a:sym typeface="Wingdings" panose="05000000000000000000" pitchFamily="2" charset="2"/>
              </a:rPr>
              <a:t> </a:t>
            </a:r>
            <a:r>
              <a:rPr lang="de-DE" b="1" dirty="0" smtClean="0"/>
              <a:t>Achillessehnenriss, 63 Tage AU</a:t>
            </a:r>
          </a:p>
          <a:p>
            <a:pPr marL="0" indent="0">
              <a:buNone/>
            </a:pPr>
            <a:endParaRPr lang="de-DE" b="1" dirty="0" smtClean="0"/>
          </a:p>
          <a:p>
            <a:pPr marL="0" indent="0">
              <a:buNone/>
            </a:pPr>
            <a:r>
              <a:rPr lang="de-DE" i="1" dirty="0"/>
              <a:t>Der Pat. hatte Feuerwehrabend und hat einen Ball schießen wollen. Dabei hat der Pat. mit dem rechten Fuß </a:t>
            </a:r>
            <a:r>
              <a:rPr lang="de-DE" i="1" dirty="0" smtClean="0"/>
              <a:t>[…] </a:t>
            </a:r>
            <a:r>
              <a:rPr lang="de-DE" i="1" dirty="0"/>
              <a:t>eine Bank getroffen</a:t>
            </a:r>
            <a:r>
              <a:rPr lang="de-DE" i="1" dirty="0" smtClean="0"/>
              <a:t>.</a:t>
            </a:r>
          </a:p>
          <a:p>
            <a:pPr marL="0" indent="0">
              <a:buNone/>
            </a:pPr>
            <a:r>
              <a:rPr lang="de-DE" b="1" dirty="0" smtClean="0">
                <a:sym typeface="Wingdings" panose="05000000000000000000" pitchFamily="2" charset="2"/>
              </a:rPr>
              <a:t> Prellung rechte </a:t>
            </a:r>
            <a:r>
              <a:rPr lang="de-DE" b="1" dirty="0" err="1" smtClean="0">
                <a:sym typeface="Wingdings" panose="05000000000000000000" pitchFamily="2" charset="2"/>
              </a:rPr>
              <a:t>Großzehe</a:t>
            </a:r>
            <a:r>
              <a:rPr lang="de-DE" b="1" dirty="0" smtClean="0">
                <a:sym typeface="Wingdings" panose="05000000000000000000" pitchFamily="2" charset="2"/>
              </a:rPr>
              <a:t>, 8 Tage AU</a:t>
            </a:r>
            <a:endParaRPr lang="de-DE" b="1" dirty="0"/>
          </a:p>
        </p:txBody>
      </p:sp>
    </p:spTree>
    <p:extLst>
      <p:ext uri="{BB962C8B-B14F-4D97-AF65-F5344CB8AC3E}">
        <p14:creationId xmlns:p14="http://schemas.microsoft.com/office/powerpoint/2010/main" val="16667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GUV Kampagnenlogo">
  <a:themeElements>
    <a:clrScheme name="HFUK">
      <a:dk1>
        <a:srgbClr val="000000"/>
      </a:dk1>
      <a:lt1>
        <a:srgbClr val="FFFFFF"/>
      </a:lt1>
      <a:dk2>
        <a:srgbClr val="D8D8D8"/>
      </a:dk2>
      <a:lt2>
        <a:srgbClr val="FFFFFF"/>
      </a:lt2>
      <a:accent1>
        <a:srgbClr val="C00000"/>
      </a:accent1>
      <a:accent2>
        <a:srgbClr val="6A090B"/>
      </a:accent2>
      <a:accent3>
        <a:srgbClr val="F16568"/>
      </a:accent3>
      <a:accent4>
        <a:srgbClr val="FC2424"/>
      </a:accent4>
      <a:accent5>
        <a:srgbClr val="7F7F7F"/>
      </a:accent5>
      <a:accent6>
        <a:srgbClr val="D8D8D8"/>
      </a:accent6>
      <a:hlink>
        <a:srgbClr val="FF0000"/>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UK_PowerPoint_Vorlage.potx [Schreibgeschützt]" id="{7CEFC17E-388E-4D51-A9FA-3505EEDD913C}" vid="{B4F206B2-8DA9-44FE-9E86-4B3F8264BC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HFUK_PowerPoint_Vorlage</Template>
  <TotalTime>0</TotalTime>
  <Words>2576</Words>
  <Application>Microsoft Office PowerPoint</Application>
  <PresentationFormat>Breitbild</PresentationFormat>
  <Paragraphs>308</Paragraphs>
  <Slides>22</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Bahnschrift Light SemiCondensed</vt:lpstr>
      <vt:lpstr>Calibri</vt:lpstr>
      <vt:lpstr>Times</vt:lpstr>
      <vt:lpstr>Wingdings</vt:lpstr>
      <vt:lpstr>DGUV Kampagnenlogo</vt:lpstr>
      <vt:lpstr>Unfälle beim Feuerwehrdienstsport</vt:lpstr>
      <vt:lpstr>PowerPoint-Präsentation</vt:lpstr>
      <vt:lpstr>PowerPoint-Präsentation</vt:lpstr>
      <vt:lpstr>Unfallgefahr beim Ballsport</vt:lpstr>
      <vt:lpstr>Vorteile des Ballsports</vt:lpstr>
      <vt:lpstr>PowerPoint-Präsentation</vt:lpstr>
      <vt:lpstr>Unfallgefahr beim Ballsport</vt:lpstr>
      <vt:lpstr>Unfallgefahr beim Ballsport</vt:lpstr>
      <vt:lpstr>Unfallgefahr beim Ballsport: Fallbeispiele</vt:lpstr>
      <vt:lpstr>Unfallgefahr beim Ballsport: Fallbeispiele</vt:lpstr>
      <vt:lpstr>Unfallgefahr beim Ballsport</vt:lpstr>
      <vt:lpstr>Unfallgefahr beim Ballsport</vt:lpstr>
      <vt:lpstr>Unfallgefahr beim Ballsport</vt:lpstr>
      <vt:lpstr>Unfallgefahr beim Ballsport</vt:lpstr>
      <vt:lpstr>Sicherheits- und gesundheitsgerechter Ballsport</vt:lpstr>
      <vt:lpstr>Sicherheits- und gesundheitsgerechter Ballsport</vt:lpstr>
      <vt:lpstr>Sicherheits- und gesundheitsgerechter Ballsport</vt:lpstr>
      <vt:lpstr>Sicherheits- und gesundheitsgerechter Ballsport</vt:lpstr>
      <vt:lpstr>Sicherheits- und gesundheitsgerechter Ballsport</vt:lpstr>
      <vt:lpstr>Sicherheits- und gesundheitsgerechter Ballsport</vt:lpstr>
      <vt:lpstr>Exkurs: Erste Hilfe-Maßnahme bei Verletzung</vt:lpstr>
      <vt:lpstr>PowerPoint-Präsentation</vt:lpstr>
    </vt:vector>
  </TitlesOfParts>
  <Company>Unfallkassen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Hofmann, Katja</dc:creator>
  <cp:lastModifiedBy>Mohr, Jens-Oliver</cp:lastModifiedBy>
  <cp:revision>30</cp:revision>
  <cp:lastPrinted>2018-11-19T15:54:28Z</cp:lastPrinted>
  <dcterms:created xsi:type="dcterms:W3CDTF">2023-06-19T08:41:45Z</dcterms:created>
  <dcterms:modified xsi:type="dcterms:W3CDTF">2025-01-31T10:16:41Z</dcterms:modified>
</cp:coreProperties>
</file>