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39" r:id="rId2"/>
    <p:sldId id="357" r:id="rId3"/>
    <p:sldId id="334" r:id="rId4"/>
    <p:sldId id="353" r:id="rId5"/>
    <p:sldId id="344" r:id="rId6"/>
    <p:sldId id="354" r:id="rId7"/>
    <p:sldId id="359" r:id="rId8"/>
    <p:sldId id="343" r:id="rId9"/>
    <p:sldId id="347" r:id="rId10"/>
    <p:sldId id="345" r:id="rId11"/>
    <p:sldId id="349" r:id="rId12"/>
    <p:sldId id="356" r:id="rId13"/>
    <p:sldId id="351" r:id="rId14"/>
    <p:sldId id="348" r:id="rId15"/>
    <p:sldId id="350" r:id="rId16"/>
    <p:sldId id="346" r:id="rId17"/>
    <p:sldId id="341" r:id="rId18"/>
    <p:sldId id="352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55"/>
    <a:srgbClr val="DA1E26"/>
    <a:srgbClr val="474747"/>
    <a:srgbClr val="0063AF"/>
    <a:srgbClr val="0086CD"/>
    <a:srgbClr val="0075BF"/>
    <a:srgbClr val="BBE2F9"/>
    <a:srgbClr val="BCE2F9"/>
    <a:srgbClr val="009BE0"/>
    <a:srgbClr val="0093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84950" autoAdjust="0"/>
  </p:normalViewPr>
  <p:slideViewPr>
    <p:cSldViewPr snapToGrid="0" snapToObjects="1" showGuides="1">
      <p:cViewPr varScale="1">
        <p:scale>
          <a:sx n="52" d="100"/>
          <a:sy n="52" d="100"/>
        </p:scale>
        <p:origin x="102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5" d="100"/>
          <a:sy n="85" d="100"/>
        </p:scale>
        <p:origin x="272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45789BC-827E-5045-B411-EC9E941403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34E5987-ABA2-D240-896E-6C515FB2C7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302ED-0F84-4E44-834D-8A7D995B744D}" type="datetimeFigureOut">
              <a:rPr lang="de-DE" smtClean="0"/>
              <a:t>07.01.2025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70C9A2-A64A-2440-B60E-66D69809C4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46DCACB-6FEA-3846-BEBF-24363D633D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731F2-6742-7041-8C01-0982A42BD97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307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46611-718C-E94F-9341-5BBB7AF63A81}" type="datetimeFigureOut">
              <a:rPr lang="de-DE" smtClean="0"/>
              <a:t>07.01.2025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8707F-DEE4-7745-A5CF-37B32C8721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1868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F8707F-DEE4-7745-A5CF-37B32C87217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7889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BCB68E7-D25F-5A4E-8763-916C479898DB}"/>
              </a:ext>
            </a:extLst>
          </p:cNvPr>
          <p:cNvSpPr/>
          <p:nvPr userDrawn="1"/>
        </p:nvSpPr>
        <p:spPr>
          <a:xfrm>
            <a:off x="0" y="1160463"/>
            <a:ext cx="12192000" cy="5697537"/>
          </a:xfrm>
          <a:prstGeom prst="rect">
            <a:avLst/>
          </a:prstGeom>
          <a:solidFill>
            <a:srgbClr val="C00000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3BED54-F2C9-0144-BF1C-4ED1B9BBFE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8781" y="1881188"/>
            <a:ext cx="6107332" cy="1223961"/>
          </a:xfrm>
        </p:spPr>
        <p:txBody>
          <a:bodyPr vert="horz" lIns="0" tIns="0" rIns="90000" anchor="t" anchorCtr="0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Hier steht ein 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EA2CA5-9E78-C14A-8CFA-CE7601D536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8781" y="3607635"/>
            <a:ext cx="6107332" cy="492032"/>
          </a:xfrm>
        </p:spPr>
        <p:txBody>
          <a:bodyPr lIns="0" tIns="0">
            <a:no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Hier steht ein Untertitel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3FC07B55-EEC7-8340-83F1-6F49FB3DFDD6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74714" y="5226904"/>
            <a:ext cx="6121400" cy="720724"/>
          </a:xfrm>
        </p:spPr>
        <p:txBody>
          <a:bodyPr lIns="0" t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Veranstaltung
Autor, Datum</a:t>
            </a:r>
          </a:p>
        </p:txBody>
      </p:sp>
      <p:pic>
        <p:nvPicPr>
          <p:cNvPr id="11" name="Grafik 10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6FA7B2CE-6B8D-5D45-B8B9-7E343A8A8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2841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273" userDrawn="1">
          <p15:clr>
            <a:srgbClr val="FBAE40"/>
          </p15:clr>
        </p15:guide>
        <p15:guide id="5" pos="5995" userDrawn="1">
          <p15:clr>
            <a:srgbClr val="FBAE40"/>
          </p15:clr>
        </p15:guide>
        <p15:guide id="9" pos="5768" userDrawn="1">
          <p15:clr>
            <a:srgbClr val="FBAE40"/>
          </p15:clr>
        </p15:guide>
        <p15:guide id="17" orient="horz" pos="195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1BCB68E7-D25F-5A4E-8763-916C479898DB}"/>
              </a:ext>
            </a:extLst>
          </p:cNvPr>
          <p:cNvSpPr/>
          <p:nvPr userDrawn="1"/>
        </p:nvSpPr>
        <p:spPr>
          <a:xfrm>
            <a:off x="0" y="1160463"/>
            <a:ext cx="12192000" cy="56975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0" name="Grafik 9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6FA7B2CE-6B8D-5D45-B8B9-7E343A8A8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7365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1BCB68E7-D25F-5A4E-8763-916C479898DB}"/>
              </a:ext>
            </a:extLst>
          </p:cNvPr>
          <p:cNvSpPr/>
          <p:nvPr userDrawn="1"/>
        </p:nvSpPr>
        <p:spPr>
          <a:xfrm>
            <a:off x="0" y="1160463"/>
            <a:ext cx="12192000" cy="56975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3BED54-F2C9-0144-BF1C-4ED1B9BBFE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8781" y="1881188"/>
            <a:ext cx="5027832" cy="1223961"/>
          </a:xfrm>
        </p:spPr>
        <p:txBody>
          <a:bodyPr vert="horz" lIns="0" tIns="0" rIns="90000" anchor="t" anchorCtr="0">
            <a:noAutofit/>
          </a:bodyPr>
          <a:lstStyle>
            <a:lvl1pPr algn="l"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Hier steht ein 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AEA2CA5-9E78-C14A-8CFA-CE7601D5366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8781" y="3607635"/>
            <a:ext cx="5027832" cy="492032"/>
          </a:xfrm>
        </p:spPr>
        <p:txBody>
          <a:bodyPr lIns="0" tIns="0">
            <a:noAutofit/>
          </a:bodyPr>
          <a:lstStyle>
            <a:lvl1pPr marL="0" indent="0" algn="l">
              <a:buNone/>
              <a:defRPr sz="2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Hier steht ein Untertitel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3FC07B55-EEC7-8340-83F1-6F49FB3DFDD6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74714" y="5226904"/>
            <a:ext cx="5027832" cy="720724"/>
          </a:xfrm>
        </p:spPr>
        <p:txBody>
          <a:bodyPr lIns="0" tIns="0">
            <a:no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Veranstaltung
Autor, Datum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F73DB2B4-E788-D442-A28E-A228D38A0238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275388" y="1160463"/>
            <a:ext cx="5916612" cy="5697537"/>
          </a:xfrm>
        </p:spPr>
        <p:txBody>
          <a:bodyPr>
            <a:normAutofit/>
          </a:bodyPr>
          <a:lstStyle>
            <a:lvl1pPr marL="0" indent="0">
              <a:buNone/>
              <a:defRPr sz="1600" baseline="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8" name="Grafik 7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6FA7B2CE-6B8D-5D45-B8B9-7E343A8A80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71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3" orient="horz" pos="2273">
          <p15:clr>
            <a:srgbClr val="FBAE40"/>
          </p15:clr>
        </p15:guide>
        <p15:guide id="17" orient="horz" pos="195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61D27E-84D9-2E45-9F1C-4A8CA5E840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2877" y="1881188"/>
            <a:ext cx="10434411" cy="710973"/>
          </a:xfrm>
        </p:spPr>
        <p:txBody>
          <a:bodyPr lIns="0" tIns="0" anchor="t" anchorCtr="0">
            <a:noAutofit/>
          </a:bodyPr>
          <a:lstStyle>
            <a:lvl1pPr>
              <a:defRPr sz="3200" b="1" i="0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Hier steht eine Kapitelüberschrift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9541AD-6152-0249-B028-D9DEB8D0F3F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82877" y="2600326"/>
            <a:ext cx="10442575" cy="1500187"/>
          </a:xfrm>
        </p:spPr>
        <p:txBody>
          <a:bodyPr lIns="0" tIns="0">
            <a:noAutofit/>
          </a:bodyPr>
          <a:lstStyle>
            <a:lvl1pPr marL="0" indent="0">
              <a:buNone/>
              <a:defRPr sz="28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Hier steht ein Untertitel</a:t>
            </a:r>
          </a:p>
        </p:txBody>
      </p:sp>
      <p:sp>
        <p:nvSpPr>
          <p:cNvPr id="17" name="Fußzeilenplatzhalter 4">
            <a:extLst>
              <a:ext uri="{FF2B5EF4-FFF2-40B4-BE49-F238E27FC236}">
                <a16:creationId xmlns:a16="http://schemas.microsoft.com/office/drawing/2014/main" id="{4370092F-E555-F64E-A70D-D9A61B2B3B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4713" y="6391518"/>
            <a:ext cx="4114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6" name="Datumsplatzhalter 3">
            <a:extLst>
              <a:ext uri="{FF2B5EF4-FFF2-40B4-BE49-F238E27FC236}">
                <a16:creationId xmlns:a16="http://schemas.microsoft.com/office/drawing/2014/main" id="{F1EC4BA3-D4B3-DB49-8C1C-74B347454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263423" y="6391519"/>
            <a:ext cx="1893277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07.01.2025</a:t>
            </a:fld>
            <a:endParaRPr lang="de-DE" dirty="0"/>
          </a:p>
        </p:txBody>
      </p:sp>
      <p:sp>
        <p:nvSpPr>
          <p:cNvPr id="18" name="Foliennummernplatzhalter 5">
            <a:extLst>
              <a:ext uri="{FF2B5EF4-FFF2-40B4-BE49-F238E27FC236}">
                <a16:creationId xmlns:a16="http://schemas.microsoft.com/office/drawing/2014/main" id="{CC49F0CA-E924-CF47-A1A2-8509CFBB5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24009" y="6393961"/>
            <a:ext cx="1893277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81676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orient="horz" pos="163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spaltig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6C0F3BA-DA44-C14F-BC26-E331C475E371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859B07-AF76-FC43-A31F-25F8413ACE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1" y="1160463"/>
            <a:ext cx="10442576" cy="520702"/>
          </a:xfrm>
        </p:spPr>
        <p:txBody>
          <a:bodyPr lIns="0" tIns="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Hier steht eine Überschrift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63BDCA97-09D9-FF46-86B2-F7B12C88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A3B0310-FA6C-7946-85B6-E154E10A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07.01.2025</a:t>
            </a:fld>
            <a:endParaRPr lang="de-DE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324940C1-6E0B-F74C-B89E-E6C5AD49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94818650-A180-1C48-8C74-63F02CA6D1B9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A1DF8952-5A06-D34A-9B54-84ADB6D1465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/>
        <p:txBody>
          <a:bodyPr tIns="0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56258167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67D76109-3406-034C-A080-04FF75E07FE4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5BD697-D068-CD4A-93E3-7B5203F948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579" y="1160463"/>
            <a:ext cx="10435544" cy="522969"/>
          </a:xfrm>
        </p:spPr>
        <p:txBody>
          <a:bodyPr lIns="0" tIns="0" rIns="9000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Hier steht eine Überschrift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977151CE-69C3-6F4C-807D-0CD0719A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de-DE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2CAA3806-6430-334E-9328-E239789B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/>
          <a:p>
            <a:fld id="{AD3E5B39-6D0A-654D-A1FE-50888F5ADA74}" type="datetimeFigureOut">
              <a:rPr lang="de-DE" smtClean="0"/>
              <a:pPr/>
              <a:t>07.01.2025</a:t>
            </a:fld>
            <a:endParaRPr lang="de-DE" dirty="0"/>
          </a:p>
        </p:txBody>
      </p:sp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283C436B-9C86-DE4D-8B23-9F16AB584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59D6CB8-D562-F74D-96F6-C03C066181D1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0C7D3026-1B65-F347-83CC-E5B76CF43C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74713" y="1881188"/>
            <a:ext cx="5041900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FCFFAED-C4CB-624F-801E-5CAB42B232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75388" y="1881188"/>
            <a:ext cx="5033962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983644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spaltiger Inha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67D76109-3406-034C-A080-04FF75E07FE4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D5BD697-D068-CD4A-93E3-7B5203F948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579" y="1160463"/>
            <a:ext cx="10435544" cy="522969"/>
          </a:xfrm>
        </p:spPr>
        <p:txBody>
          <a:bodyPr lIns="0" tIns="0" rIns="9000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Hier steht eine Überschrift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977151CE-69C3-6F4C-807D-0CD0719AC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endParaRPr lang="de-DE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2CAA3806-6430-334E-9328-E239789B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/>
          <a:p>
            <a:fld id="{AD3E5B39-6D0A-654D-A1FE-50888F5ADA74}" type="datetimeFigureOut">
              <a:rPr lang="de-DE" smtClean="0"/>
              <a:pPr/>
              <a:t>07.01.2025</a:t>
            </a:fld>
            <a:endParaRPr lang="de-DE" dirty="0"/>
          </a:p>
        </p:txBody>
      </p:sp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283C436B-9C86-DE4D-8B23-9F16AB584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 Verbindung 14">
            <a:extLst>
              <a:ext uri="{FF2B5EF4-FFF2-40B4-BE49-F238E27FC236}">
                <a16:creationId xmlns:a16="http://schemas.microsoft.com/office/drawing/2014/main" id="{D59D6CB8-D562-F74D-96F6-C03C066181D1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9AE88C-4931-B34F-BBFD-AC1F47CE0CE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74713" y="1881188"/>
            <a:ext cx="3960812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1E28C41-A30B-BB4D-9B5A-18EE464F051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195888" y="1881188"/>
            <a:ext cx="6113462" cy="4068762"/>
          </a:xfrm>
        </p:spPr>
        <p:txBody>
          <a:bodyPr tIns="0"/>
          <a:lstStyle/>
          <a:p>
            <a:pPr lvl="0"/>
            <a:r>
              <a:rPr lang="de-DE" dirty="0"/>
              <a:t>Hier steht ein Text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07784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F6C0F3BA-DA44-C14F-BC26-E331C475E371}"/>
              </a:ext>
            </a:extLst>
          </p:cNvPr>
          <p:cNvSpPr/>
          <p:nvPr userDrawn="1"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DA1E26"/>
          </a:solidFill>
          <a:ln>
            <a:solidFill>
              <a:srgbClr val="DA1E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859B07-AF76-FC43-A31F-25F8413ACE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1" y="1160463"/>
            <a:ext cx="10442576" cy="520702"/>
          </a:xfrm>
        </p:spPr>
        <p:txBody>
          <a:bodyPr lIns="0" tIns="0" anchor="t" anchorCtr="0">
            <a:noAutofit/>
          </a:bodyPr>
          <a:lstStyle>
            <a:lvl1pPr>
              <a:defRPr sz="2800" b="1" i="0" baseline="0">
                <a:solidFill>
                  <a:srgbClr val="DA1E26"/>
                </a:solidFill>
              </a:defRPr>
            </a:lvl1pPr>
          </a:lstStyle>
          <a:p>
            <a:r>
              <a:rPr lang="de-DE" dirty="0"/>
              <a:t>Dies ist eine Tabellenfolie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63BDCA97-09D9-FF46-86B2-F7B12C88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A3B0310-FA6C-7946-85B6-E154E10A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07.01.2025</a:t>
            </a:fld>
            <a:endParaRPr lang="de-DE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324940C1-6E0B-F74C-B89E-E6C5AD49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0" name="Gerade Verbindung 9">
            <a:extLst>
              <a:ext uri="{FF2B5EF4-FFF2-40B4-BE49-F238E27FC236}">
                <a16:creationId xmlns:a16="http://schemas.microsoft.com/office/drawing/2014/main" id="{94818650-A180-1C48-8C74-63F02CA6D1B9}"/>
              </a:ext>
            </a:extLst>
          </p:cNvPr>
          <p:cNvCxnSpPr/>
          <p:nvPr userDrawn="1"/>
        </p:nvCxnSpPr>
        <p:spPr>
          <a:xfrm>
            <a:off x="0" y="762994"/>
            <a:ext cx="12192000" cy="0"/>
          </a:xfrm>
          <a:prstGeom prst="line">
            <a:avLst/>
          </a:prstGeom>
          <a:ln w="25400">
            <a:solidFill>
              <a:srgbClr val="DA1E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79780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FD6188F8-C64B-7B48-A17B-544ED2E9AEC1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-5936" y="0"/>
            <a:ext cx="12197936" cy="685800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Platzhalter für Bild</a:t>
            </a:r>
          </a:p>
        </p:txBody>
      </p:sp>
    </p:spTree>
    <p:extLst>
      <p:ext uri="{BB962C8B-B14F-4D97-AF65-F5344CB8AC3E}">
        <p14:creationId xmlns:p14="http://schemas.microsoft.com/office/powerpoint/2010/main" val="308515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FD6188F8-C64B-7B48-A17B-544ED2E9AEC1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-5936" y="0"/>
            <a:ext cx="12197936" cy="685800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Platzhalter für Bild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B096E326-A306-9449-B815-5B3E27351C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391922"/>
            <a:ext cx="5564724" cy="1835027"/>
          </a:xfrm>
          <a:solidFill>
            <a:schemeClr val="tx2"/>
          </a:solidFill>
        </p:spPr>
        <p:txBody>
          <a:bodyPr wrap="square" lIns="360000" tIns="360000" rIns="360000" bIns="360000" anchor="t" anchorCtr="0">
            <a:spAutoFit/>
          </a:bodyPr>
          <a:lstStyle>
            <a:lvl1pPr>
              <a:defRPr sz="2000" b="0" i="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/>
              <a:t>»Hier steht ein Zitat, welches über mehrere Zeilen gehen kann, was kein Problem ist, da diese Folie genug Platz dafür bietet.« </a:t>
            </a:r>
          </a:p>
        </p:txBody>
      </p:sp>
    </p:spTree>
    <p:extLst>
      <p:ext uri="{BB962C8B-B14F-4D97-AF65-F5344CB8AC3E}">
        <p14:creationId xmlns:p14="http://schemas.microsoft.com/office/powerpoint/2010/main" val="25881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-1"/>
            <a:ext cx="12192000" cy="75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972968E-AE03-8F46-861E-3A044FC5E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4" y="1160463"/>
            <a:ext cx="10442574" cy="6651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8A3344-B054-6F48-8622-EC24CA486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4713" y="1881187"/>
            <a:ext cx="10442574" cy="406876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r>
              <a:rPr lang="de-DE" dirty="0"/>
              <a:t>Aufzählungspunkt 1. Ordnung</a:t>
            </a:r>
          </a:p>
          <a:p>
            <a:pPr lvl="1"/>
            <a:r>
              <a:rPr lang="de-DE" dirty="0"/>
              <a:t>Aufzählungspunkt 2. Ordnung</a:t>
            </a:r>
          </a:p>
          <a:p>
            <a:pPr lvl="2"/>
            <a:r>
              <a:rPr lang="de-DE" dirty="0"/>
              <a:t>Aufzählungspunkt 3. Ordnung</a:t>
            </a:r>
          </a:p>
          <a:p>
            <a:pPr lvl="3"/>
            <a:r>
              <a:rPr lang="de-DE" dirty="0"/>
              <a:t>Aufzählungspunkt 4. Ordnung</a:t>
            </a:r>
          </a:p>
          <a:p>
            <a:pPr lvl="4"/>
            <a:r>
              <a:rPr lang="de-DE" dirty="0"/>
              <a:t>Aufzählungspunkt 5. Ordnung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AA3143-6D67-A249-80A0-870F2EC21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74713" y="6394849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D50990-9108-1740-84C0-29EED85296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6475" y="6394850"/>
            <a:ext cx="1800225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AD3E5B39-6D0A-654D-A1FE-50888F5ADA74}" type="datetimeFigureOut">
              <a:rPr lang="de-DE" smtClean="0"/>
              <a:pPr/>
              <a:t>07.01.2025</a:t>
            </a:fld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F88D46-A748-FB42-87A9-33A26DCA5F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17061" y="6397292"/>
            <a:ext cx="1800225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aseline="0">
                <a:solidFill>
                  <a:schemeClr val="bg1"/>
                </a:solidFill>
              </a:defRPr>
            </a:lvl1pPr>
          </a:lstStyle>
          <a:p>
            <a:fld id="{294FB65C-F205-7346-ACE0-FAF43E12CB59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02B98F5-E81A-6046-862C-FEEB0F1781C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268901" y="192560"/>
            <a:ext cx="2182199" cy="382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35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8" r:id="rId2"/>
    <p:sldLayoutId id="2147483651" r:id="rId3"/>
    <p:sldLayoutId id="2147483650" r:id="rId4"/>
    <p:sldLayoutId id="2147483652" r:id="rId5"/>
    <p:sldLayoutId id="2147483666" r:id="rId6"/>
    <p:sldLayoutId id="2147483663" r:id="rId7"/>
    <p:sldLayoutId id="2147483655" r:id="rId8"/>
    <p:sldLayoutId id="2147483667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555555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rgbClr val="555555"/>
          </a:solidFill>
          <a:latin typeface="Arial" panose="020B0604020202020204" pitchFamily="34" charset="0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tabLst/>
        <a:defRPr sz="2000" b="0" i="0" kern="1200" baseline="0">
          <a:solidFill>
            <a:srgbClr val="555555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tabLst/>
        <a:defRPr sz="2000" kern="1200">
          <a:solidFill>
            <a:srgbClr val="555555"/>
          </a:solidFill>
          <a:latin typeface="+mn-lt"/>
          <a:ea typeface="+mn-ea"/>
          <a:cs typeface="+mn-cs"/>
        </a:defRPr>
      </a:lvl3pPr>
      <a:lvl4pPr marL="864000" marR="0" indent="-2160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b="0" i="0" kern="1200" baseline="0">
          <a:solidFill>
            <a:srgbClr val="555555"/>
          </a:solidFill>
          <a:latin typeface="+mn-lt"/>
          <a:ea typeface="+mn-ea"/>
          <a:cs typeface="+mn-cs"/>
        </a:defRPr>
      </a:lvl4pPr>
      <a:lvl5pPr marL="1080000" marR="0" indent="-2160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rgbClr val="555555"/>
          </a:solidFill>
          <a:latin typeface="+mn-lt"/>
          <a:ea typeface="+mn-ea"/>
          <a:cs typeface="+mn-cs"/>
        </a:defRPr>
      </a:lvl5pPr>
      <a:lvl6pPr marL="1152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727" userDrawn="1">
          <p15:clr>
            <a:srgbClr val="F26B43"/>
          </p15:clr>
        </p15:guide>
        <p15:guide id="2" pos="551" userDrawn="1">
          <p15:clr>
            <a:srgbClr val="F26B43"/>
          </p15:clr>
        </p15:guide>
        <p15:guide id="3" pos="7129" userDrawn="1">
          <p15:clr>
            <a:srgbClr val="F26B43"/>
          </p15:clr>
        </p15:guide>
        <p15:guide id="4" pos="3953" userDrawn="1">
          <p15:clr>
            <a:srgbClr val="F26B43"/>
          </p15:clr>
        </p15:guide>
        <p15:guide id="5" pos="3273" userDrawn="1">
          <p15:clr>
            <a:srgbClr val="F26B43"/>
          </p15:clr>
        </p15:guide>
        <p15:guide id="6" pos="3046" userDrawn="1">
          <p15:clr>
            <a:srgbClr val="F26B43"/>
          </p15:clr>
        </p15:guide>
        <p15:guide id="7" pos="4407" userDrawn="1">
          <p15:clr>
            <a:srgbClr val="F26B43"/>
          </p15:clr>
        </p15:guide>
        <p15:guide id="8" pos="4634" userDrawn="1">
          <p15:clr>
            <a:srgbClr val="F26B43"/>
          </p15:clr>
        </p15:guide>
        <p15:guide id="9" orient="horz" pos="1185" userDrawn="1">
          <p15:clr>
            <a:srgbClr val="F26B43"/>
          </p15:clr>
        </p15:guide>
        <p15:guide id="10" orient="horz" pos="3748" userDrawn="1">
          <p15:clr>
            <a:srgbClr val="F26B43"/>
          </p15:clr>
        </p15:guide>
        <p15:guide id="11" orient="horz" pos="731" userDrawn="1">
          <p15:clr>
            <a:srgbClr val="F26B43"/>
          </p15:clr>
        </p15:guide>
        <p15:guide id="12" orient="horz" pos="323" userDrawn="1">
          <p15:clr>
            <a:srgbClr val="F26B43"/>
          </p15:clr>
        </p15:guide>
        <p15:guide id="13" orient="horz" pos="1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48F4ADDC-C94B-D643-B99B-54957D172C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Prüfung von Arbeitsunfällen anhand aktueller Unfälle</a:t>
            </a:r>
            <a:endParaRPr lang="de-DE" dirty="0"/>
          </a:p>
        </p:txBody>
      </p:sp>
      <p:pic>
        <p:nvPicPr>
          <p:cNvPr id="7" name="Grafik 6" descr="Logo Feuerwehr-Unfallkasse für Hamburg, Mecklenburg-Vorpommern und Schleswig-Holstein (HFUK Nord)">
            <a:extLst>
              <a:ext uri="{FF2B5EF4-FFF2-40B4-BE49-F238E27FC236}">
                <a16:creationId xmlns:a16="http://schemas.microsoft.com/office/drawing/2014/main" id="{ABAFE6E6-F652-7242-ABA2-BDA27BA23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92" y="228601"/>
            <a:ext cx="4029564" cy="73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36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D8CA5-8F6A-9448-8BF8-92988EDF3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Schulterverletzung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6921E6-84F2-F045-9FDD-0D42CFD236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de-DE" sz="2400" dirty="0"/>
              <a:t>Während einer </a:t>
            </a:r>
            <a:r>
              <a:rPr lang="de-DE" sz="2400" dirty="0" smtClean="0"/>
              <a:t>JF-Freizeitveranstaltung </a:t>
            </a:r>
            <a:r>
              <a:rPr lang="de-DE" sz="2400" dirty="0"/>
              <a:t>im Schwimmbad hat </a:t>
            </a:r>
            <a:r>
              <a:rPr lang="de-DE" sz="2400" dirty="0" smtClean="0"/>
              <a:t>sich </a:t>
            </a:r>
            <a:r>
              <a:rPr lang="de-DE" sz="2400" dirty="0"/>
              <a:t>UV </a:t>
            </a:r>
            <a:r>
              <a:rPr lang="de-DE" sz="2400" dirty="0" smtClean="0"/>
              <a:t>die </a:t>
            </a:r>
            <a:r>
              <a:rPr lang="de-DE" sz="2400" dirty="0"/>
              <a:t>Schulter nach einer </a:t>
            </a:r>
            <a:r>
              <a:rPr lang="de-DE" sz="2400" dirty="0" smtClean="0"/>
              <a:t>zügigen </a:t>
            </a:r>
            <a:r>
              <a:rPr lang="de-DE" sz="2400" dirty="0"/>
              <a:t>Rotationsbewegung </a:t>
            </a:r>
            <a:r>
              <a:rPr lang="de-DE" sz="2400" dirty="0" smtClean="0"/>
              <a:t>beim Schwimmen ausgerenkt.</a:t>
            </a:r>
          </a:p>
          <a:p>
            <a:endParaRPr lang="de-DE" sz="2400" dirty="0"/>
          </a:p>
          <a:p>
            <a:r>
              <a:rPr lang="de-DE" sz="2400" dirty="0" smtClean="0"/>
              <a:t>Schulterluxation </a:t>
            </a:r>
            <a:r>
              <a:rPr lang="de-DE" sz="2400" dirty="0"/>
              <a:t>links </a:t>
            </a:r>
            <a:r>
              <a:rPr lang="de-DE" sz="2400" dirty="0" smtClean="0"/>
              <a:t>(bereits im Vorwege schon 3x aufgetreten, </a:t>
            </a:r>
            <a:r>
              <a:rPr lang="de-DE" sz="2400" dirty="0"/>
              <a:t>selbst </a:t>
            </a:r>
            <a:r>
              <a:rPr lang="de-DE" sz="2400" dirty="0" smtClean="0"/>
              <a:t>reponiert)</a:t>
            </a:r>
          </a:p>
          <a:p>
            <a:endParaRPr lang="de-DE" sz="2400" dirty="0"/>
          </a:p>
          <a:p>
            <a:r>
              <a:rPr lang="de-DE" sz="2400" dirty="0" smtClean="0"/>
              <a:t>Kein äußeres Ereignis = kein Arbeitsunfall</a:t>
            </a:r>
          </a:p>
          <a:p>
            <a:endParaRPr lang="de-DE" sz="2400" dirty="0"/>
          </a:p>
          <a:p>
            <a:r>
              <a:rPr lang="de-DE" sz="2400" dirty="0" smtClean="0"/>
              <a:t>Ablehnung</a:t>
            </a:r>
            <a:endParaRPr lang="de-DE" sz="2400" dirty="0"/>
          </a:p>
          <a:p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493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Stechende Rückenschmerzen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874713" y="1881187"/>
            <a:ext cx="10442574" cy="4321309"/>
          </a:xfrm>
        </p:spPr>
        <p:txBody>
          <a:bodyPr>
            <a:normAutofit/>
          </a:bodyPr>
          <a:lstStyle/>
          <a:p>
            <a:r>
              <a:rPr lang="de-DE" sz="2400" dirty="0" smtClean="0"/>
              <a:t>UV war bei einem FW-Amtsausscheid in der Tätigkeit als Wertungsrichter</a:t>
            </a:r>
          </a:p>
          <a:p>
            <a:endParaRPr lang="de-DE" sz="2400" dirty="0"/>
          </a:p>
          <a:p>
            <a:r>
              <a:rPr lang="de-DE" sz="2400" dirty="0" smtClean="0"/>
              <a:t>Beim Aufrichten aus der Hocke kam es zu akutem Schmerz im Bereich der Lendenwirbelsäule</a:t>
            </a:r>
          </a:p>
          <a:p>
            <a:r>
              <a:rPr lang="de-DE" sz="2400" dirty="0" smtClean="0"/>
              <a:t>Dies war so stark, dass er sich nicht mehr bewegen konnte und ein RTW gerufen wurde</a:t>
            </a:r>
          </a:p>
          <a:p>
            <a:endParaRPr lang="de-DE" sz="2400" dirty="0" smtClean="0"/>
          </a:p>
          <a:p>
            <a:r>
              <a:rPr lang="de-DE" sz="2400" dirty="0" smtClean="0"/>
              <a:t>Hochkommen aus Hocke übliche Bewegung, keine besondere Belastung</a:t>
            </a:r>
          </a:p>
          <a:p>
            <a:pPr marL="0" indent="0">
              <a:buNone/>
            </a:pPr>
            <a:r>
              <a:rPr lang="de-DE" sz="2400" dirty="0" smtClean="0"/>
              <a:t> </a:t>
            </a:r>
            <a:endParaRPr lang="de-DE" sz="2400" dirty="0"/>
          </a:p>
          <a:p>
            <a:r>
              <a:rPr lang="de-DE" sz="2400" dirty="0" smtClean="0"/>
              <a:t>Kein Arbeitsunfall, da fehlendes äußeres Ereignis</a:t>
            </a:r>
            <a:endParaRPr lang="de-DE" sz="2400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812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Sturz von einer Bank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874713" y="1881187"/>
            <a:ext cx="10442574" cy="4398427"/>
          </a:xfrm>
        </p:spPr>
        <p:txBody>
          <a:bodyPr>
            <a:normAutofit/>
          </a:bodyPr>
          <a:lstStyle/>
          <a:p>
            <a:r>
              <a:rPr lang="de-DE" dirty="0" smtClean="0"/>
              <a:t>Laut Unfallanzeige „Person ist kopfüber von einer Bank gefallen. Dabei mit Kopf auf gepflasterte Fläche gefallen. Kurzzeitig nicht ansprechbar.“</a:t>
            </a:r>
          </a:p>
          <a:p>
            <a:endParaRPr lang="de-DE" sz="800" dirty="0" smtClean="0"/>
          </a:p>
          <a:p>
            <a:r>
              <a:rPr lang="de-DE" dirty="0" smtClean="0"/>
              <a:t>Unfallzeitpunkt: 4 Uhr</a:t>
            </a:r>
          </a:p>
          <a:p>
            <a:endParaRPr lang="de-DE" sz="800" dirty="0"/>
          </a:p>
          <a:p>
            <a:r>
              <a:rPr lang="de-DE" dirty="0" smtClean="0"/>
              <a:t>Unfalluntersuchung ergab, dass UV im Rahmen eines FW-Festes erhebliche Mengen Alkohol konsumiert hatte. Zum Unfallzeitpunkt auf Partybank gesessen und geraucht</a:t>
            </a:r>
          </a:p>
          <a:p>
            <a:endParaRPr lang="de-DE" sz="800" dirty="0"/>
          </a:p>
          <a:p>
            <a:r>
              <a:rPr lang="de-DE" dirty="0" smtClean="0"/>
              <a:t>Ursache für Sturz: übermäßiger Alkoholkonsum</a:t>
            </a:r>
          </a:p>
          <a:p>
            <a:r>
              <a:rPr lang="de-DE" dirty="0" smtClean="0"/>
              <a:t>Verrichtung zum Unfallzeitpunkt: nicht mehr dem Unternehmen dienlich (Rauchen &amp; Trinken)</a:t>
            </a:r>
          </a:p>
          <a:p>
            <a:r>
              <a:rPr lang="de-DE" dirty="0" smtClean="0"/>
              <a:t>Ablehnung Arbeitsunfall 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952521" y="1333041"/>
            <a:ext cx="4065224" cy="245676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5974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Unterarmbruch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de-DE" dirty="0" smtClean="0"/>
              <a:t>Beim Einsteigen ins FW-Fahrzeug ein Knacken im Arm verspürt, daraufhin starke Schmerzen</a:t>
            </a:r>
          </a:p>
          <a:p>
            <a:endParaRPr lang="de-DE" sz="900" dirty="0"/>
          </a:p>
          <a:p>
            <a:r>
              <a:rPr lang="de-DE" dirty="0" smtClean="0"/>
              <a:t>Ärztliche Untersuchung ergab frischen Bruch</a:t>
            </a:r>
          </a:p>
          <a:p>
            <a:endParaRPr lang="de-DE" sz="900" dirty="0"/>
          </a:p>
          <a:p>
            <a:r>
              <a:rPr lang="de-DE" dirty="0" smtClean="0"/>
              <a:t>Unsere weiteren Ermittlungen ergaben, dass infolge eines längere Zeit zurückliegenden Unterarmbruchs kürzlich die Platte entfernt wurde</a:t>
            </a:r>
            <a:endParaRPr lang="de-DE" dirty="0"/>
          </a:p>
          <a:p>
            <a:pPr marL="0" indent="0">
              <a:buNone/>
            </a:pPr>
            <a:endParaRPr lang="de-DE" sz="900" dirty="0"/>
          </a:p>
          <a:p>
            <a:r>
              <a:rPr lang="de-DE" dirty="0" smtClean="0"/>
              <a:t>Minderbelastbarkeit des Arms nach Materialentfernung ursächlich</a:t>
            </a:r>
          </a:p>
          <a:p>
            <a:endParaRPr lang="de-DE" sz="900" dirty="0" smtClean="0"/>
          </a:p>
          <a:p>
            <a:r>
              <a:rPr lang="de-DE" dirty="0" smtClean="0"/>
              <a:t>Kein </a:t>
            </a:r>
            <a:r>
              <a:rPr lang="de-DE" dirty="0"/>
              <a:t>äußeres Ereignis, kein Krafteinwirkung von außen </a:t>
            </a:r>
          </a:p>
          <a:p>
            <a:endParaRPr lang="de-DE" sz="900" dirty="0"/>
          </a:p>
          <a:p>
            <a:r>
              <a:rPr lang="de-DE" dirty="0" smtClean="0"/>
              <a:t>Ablehnung als Arbeitsunfall, Behandlungskosten zu Lasten der GKV</a:t>
            </a:r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176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Knieschmerzen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874713" y="1881187"/>
            <a:ext cx="10442574" cy="4343343"/>
          </a:xfrm>
        </p:spPr>
        <p:txBody>
          <a:bodyPr>
            <a:noAutofit/>
          </a:bodyPr>
          <a:lstStyle/>
          <a:p>
            <a:r>
              <a:rPr lang="de-DE" dirty="0" smtClean="0"/>
              <a:t>Im Übungsdienst gekrochen, seitdem Schmerzen im Knie</a:t>
            </a:r>
          </a:p>
          <a:p>
            <a:endParaRPr lang="de-DE" sz="900" dirty="0"/>
          </a:p>
          <a:p>
            <a:r>
              <a:rPr lang="de-DE" dirty="0" smtClean="0"/>
              <a:t>Kein Unfallereignis erinnerlich, kein Umknicken</a:t>
            </a:r>
          </a:p>
          <a:p>
            <a:endParaRPr lang="de-DE" sz="900" dirty="0"/>
          </a:p>
          <a:p>
            <a:r>
              <a:rPr lang="de-DE" dirty="0" smtClean="0"/>
              <a:t>UV geht erst 14 Tage nach der Übung zum Arzt</a:t>
            </a:r>
          </a:p>
          <a:p>
            <a:endParaRPr lang="de-DE" sz="900" dirty="0"/>
          </a:p>
          <a:p>
            <a:r>
              <a:rPr lang="de-DE" dirty="0" smtClean="0"/>
              <a:t>Diagnose: </a:t>
            </a:r>
            <a:r>
              <a:rPr lang="de-DE" dirty="0" err="1" smtClean="0"/>
              <a:t>Patellaspitzensyndrom</a:t>
            </a:r>
            <a:r>
              <a:rPr lang="de-DE" dirty="0" smtClean="0"/>
              <a:t>, Entzündung der </a:t>
            </a:r>
            <a:r>
              <a:rPr lang="de-DE" dirty="0" err="1" smtClean="0"/>
              <a:t>Patellasehne</a:t>
            </a:r>
            <a:r>
              <a:rPr lang="de-DE" dirty="0" smtClean="0"/>
              <a:t> an der Kniescheibe</a:t>
            </a:r>
          </a:p>
          <a:p>
            <a:endParaRPr lang="de-DE" sz="900" dirty="0"/>
          </a:p>
          <a:p>
            <a:r>
              <a:rPr lang="de-DE" dirty="0" smtClean="0"/>
              <a:t>Ursache: chronische Überlastung in Verbindung mit verkürzter Muskulatur und Fehlstellung, entsteht nicht infolge einer einmaligen Übung (zeitliche Begrenzung)</a:t>
            </a:r>
          </a:p>
          <a:p>
            <a:endParaRPr lang="de-DE" sz="900" dirty="0"/>
          </a:p>
          <a:p>
            <a:r>
              <a:rPr lang="de-DE" dirty="0" smtClean="0"/>
              <a:t>Kein Arbeitsunfall, Therapie zu Lasten der Krankenkasse  </a:t>
            </a:r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739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Meniskusschaden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UV war beim Schwimmtraining (Rettungsschwimmer) der Feuerwehr</a:t>
            </a:r>
          </a:p>
          <a:p>
            <a:endParaRPr lang="de-DE" sz="900" dirty="0"/>
          </a:p>
          <a:p>
            <a:r>
              <a:rPr lang="de-DE" dirty="0" smtClean="0"/>
              <a:t>Beim Rückenschwimmen Schmerzen im Knie, Knie wohl verdreht im Wasser</a:t>
            </a:r>
          </a:p>
          <a:p>
            <a:endParaRPr lang="de-DE" sz="800" dirty="0" smtClean="0"/>
          </a:p>
          <a:p>
            <a:r>
              <a:rPr lang="de-DE" dirty="0" smtClean="0"/>
              <a:t>Diagnose: Innenmeniskusriss</a:t>
            </a:r>
          </a:p>
          <a:p>
            <a:endParaRPr lang="de-DE" sz="800" dirty="0"/>
          </a:p>
          <a:p>
            <a:r>
              <a:rPr lang="de-DE" dirty="0" smtClean="0"/>
              <a:t>Bei weitergehender Fallbearbeitung ergab sich, dass der Riss bereits 2021 vorlag und nicht operativ versorgt wurde</a:t>
            </a:r>
          </a:p>
          <a:p>
            <a:endParaRPr lang="de-DE" sz="800" dirty="0" smtClean="0"/>
          </a:p>
          <a:p>
            <a:r>
              <a:rPr lang="de-DE" dirty="0" smtClean="0"/>
              <a:t>Keine Unfallereignis, Gesundheitsschaden im Vorwege, Ablehnung eines Arbeitsunfalls</a:t>
            </a:r>
            <a:endParaRPr lang="de-DE" dirty="0"/>
          </a:p>
          <a:p>
            <a:r>
              <a:rPr lang="de-DE" dirty="0" smtClean="0"/>
              <a:t>Behandlungskosten inkl. OP sowie Entgeltersatzleistungen (Krankengeld) zu Lasten der GKV</a:t>
            </a:r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661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D8CA5-8F6A-9448-8BF8-92988EDF3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Schmerzen in der Ferse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6921E6-84F2-F045-9FDD-0D42CFD236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de-DE" sz="2400" dirty="0" smtClean="0"/>
              <a:t>Beim Dienstsport der Feuerwehr lief der UV einige Male</a:t>
            </a:r>
          </a:p>
          <a:p>
            <a:endParaRPr lang="de-DE" sz="2400" dirty="0"/>
          </a:p>
          <a:p>
            <a:r>
              <a:rPr lang="de-DE" sz="2400" dirty="0" smtClean="0"/>
              <a:t>Im Anschluss an den Dienst Schmerzen in der Ferse, kein Umknicken, kein Sturz</a:t>
            </a:r>
          </a:p>
          <a:p>
            <a:endParaRPr lang="de-DE" sz="2400" dirty="0"/>
          </a:p>
          <a:p>
            <a:r>
              <a:rPr lang="de-DE" sz="2400" dirty="0" smtClean="0"/>
              <a:t>Diagnose: Fersensporn</a:t>
            </a:r>
          </a:p>
          <a:p>
            <a:endParaRPr lang="de-DE" sz="2400" dirty="0"/>
          </a:p>
          <a:p>
            <a:r>
              <a:rPr lang="de-DE" sz="2400" dirty="0" smtClean="0"/>
              <a:t>Keine unfallbedingte Ursache / fehlendes Unfallereignis</a:t>
            </a:r>
          </a:p>
          <a:p>
            <a:endParaRPr lang="de-DE" sz="2400" dirty="0"/>
          </a:p>
          <a:p>
            <a:r>
              <a:rPr lang="de-DE" sz="2400" dirty="0" smtClean="0"/>
              <a:t>Ablehnung, Behandlung zu Lasten der Krankenkasse</a:t>
            </a:r>
            <a:endParaRPr lang="de-DE" sz="2400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935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2CAEA384-BF47-9249-A913-B16A665D7EB9}"/>
              </a:ext>
            </a:extLst>
          </p:cNvPr>
          <p:cNvSpPr txBox="1"/>
          <p:nvPr/>
        </p:nvSpPr>
        <p:spPr>
          <a:xfrm>
            <a:off x="889703" y="1896178"/>
            <a:ext cx="4814588" cy="98488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de-DE" sz="3200" b="1" i="0" baseline="0" dirty="0">
                <a:solidFill>
                  <a:schemeClr val="bg1"/>
                </a:solidFill>
                <a:latin typeface="Arial" panose="020B0604020202020204" pitchFamily="34" charset="0"/>
              </a:rPr>
              <a:t>Vielen Dank</a:t>
            </a:r>
          </a:p>
          <a:p>
            <a:r>
              <a:rPr lang="de-DE" sz="3200" b="1" i="0" baseline="0" dirty="0">
                <a:solidFill>
                  <a:schemeClr val="bg1"/>
                </a:solidFill>
                <a:latin typeface="Arial" panose="020B0604020202020204" pitchFamily="34" charset="0"/>
              </a:rPr>
              <a:t>für Ihre Aufmerksamkeit.</a:t>
            </a:r>
          </a:p>
        </p:txBody>
      </p:sp>
    </p:spTree>
    <p:extLst>
      <p:ext uri="{BB962C8B-B14F-4D97-AF65-F5344CB8AC3E}">
        <p14:creationId xmlns:p14="http://schemas.microsoft.com/office/powerpoint/2010/main" val="322542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Schmerzen im Handgelenk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DE" sz="2400" dirty="0" smtClean="0"/>
              <a:t>Beim Abbau nach einer Dienstveranstaltung plötzlich Schmerzen in der Hand</a:t>
            </a:r>
          </a:p>
          <a:p>
            <a:endParaRPr lang="de-DE" sz="2400" dirty="0"/>
          </a:p>
          <a:p>
            <a:r>
              <a:rPr lang="de-DE" sz="2400" dirty="0" smtClean="0"/>
              <a:t>Diagnose: Tendinitis im Handgelenk (Sehnenentzündung)</a:t>
            </a:r>
          </a:p>
          <a:p>
            <a:endParaRPr lang="de-DE" sz="2400" dirty="0"/>
          </a:p>
          <a:p>
            <a:r>
              <a:rPr lang="de-DE" sz="2400" dirty="0" smtClean="0"/>
              <a:t>Ursache: mechanische Überlastung durch sich ständig wiederholende Bewegungen (nicht in einem Dienst)</a:t>
            </a:r>
          </a:p>
          <a:p>
            <a:endParaRPr lang="de-DE" sz="2400" dirty="0"/>
          </a:p>
          <a:p>
            <a:r>
              <a:rPr lang="de-DE" sz="2400" dirty="0" smtClean="0"/>
              <a:t>Gesundheitsschaden nicht durch Unfallereignis, Ablehnung Arbeitsunfall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230477" cy="258896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822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ist eigentlich ein Arbeitsunfall?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dirty="0" smtClean="0"/>
              <a:t>Definition im § 8 Sozialgesetzbuch 7 (SGB VII)</a:t>
            </a:r>
          </a:p>
          <a:p>
            <a:endParaRPr lang="de-DE" sz="1000" dirty="0"/>
          </a:p>
          <a:p>
            <a:pPr marL="0" indent="0">
              <a:buNone/>
            </a:pPr>
            <a:r>
              <a:rPr lang="de-DE" sz="2800" b="1" dirty="0" smtClean="0"/>
              <a:t>„Unfälle </a:t>
            </a:r>
            <a:r>
              <a:rPr lang="de-DE" sz="2800" b="1" dirty="0"/>
              <a:t>sind zeitlich begrenzte, von außen auf den Körper einwirkende Ereignisse, die zu einem Gesundheitsschaden oder zum Tod führen</a:t>
            </a:r>
            <a:r>
              <a:rPr lang="de-DE" sz="2800" b="1" dirty="0" smtClean="0"/>
              <a:t>.“</a:t>
            </a:r>
          </a:p>
          <a:p>
            <a:endParaRPr lang="de-DE" sz="1000" dirty="0"/>
          </a:p>
          <a:p>
            <a:pPr marL="0" indent="0">
              <a:buNone/>
            </a:pPr>
            <a:r>
              <a:rPr lang="de-DE" sz="2400" dirty="0" smtClean="0"/>
              <a:t>Zeitlich begrenzt = plötzlich, nicht über einen längeren Zeitraum („max. eine Schicht/ein Einsatz“)</a:t>
            </a:r>
          </a:p>
          <a:p>
            <a:endParaRPr lang="de-DE" sz="1000" dirty="0"/>
          </a:p>
          <a:p>
            <a:pPr marL="0" indent="0">
              <a:buNone/>
            </a:pPr>
            <a:r>
              <a:rPr lang="de-DE" sz="2400" dirty="0" smtClean="0"/>
              <a:t>Von außen einwirkende Ereignisse: z. B. Stolpern, Umknicken, Anprallen</a:t>
            </a:r>
          </a:p>
          <a:p>
            <a:pPr marL="0" indent="0">
              <a:buNone/>
            </a:pPr>
            <a:r>
              <a:rPr lang="de-DE" sz="2400" dirty="0" smtClean="0"/>
              <a:t>  </a:t>
            </a:r>
            <a:r>
              <a:rPr lang="de-DE" sz="2400" dirty="0" smtClean="0">
                <a:sym typeface="Wingdings" panose="05000000000000000000" pitchFamily="2" charset="2"/>
              </a:rPr>
              <a:t></a:t>
            </a:r>
            <a:r>
              <a:rPr lang="de-DE" sz="2400" dirty="0" smtClean="0"/>
              <a:t> keine innere Ursache</a:t>
            </a:r>
          </a:p>
        </p:txBody>
      </p:sp>
      <p:sp>
        <p:nvSpPr>
          <p:cNvPr id="4" name="Horizontales Scrollen 3"/>
          <p:cNvSpPr/>
          <p:nvPr/>
        </p:nvSpPr>
        <p:spPr>
          <a:xfrm>
            <a:off x="638978" y="2346593"/>
            <a:ext cx="10510092" cy="1685580"/>
          </a:xfrm>
          <a:prstGeom prst="horizontalScroll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450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D8CA5-8F6A-9448-8BF8-92988EDF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11" y="1028261"/>
            <a:ext cx="10442576" cy="520702"/>
          </a:xfrm>
        </p:spPr>
        <p:txBody>
          <a:bodyPr/>
          <a:lstStyle/>
          <a:p>
            <a:r>
              <a:rPr lang="de-DE" altLang="de-DE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 </a:t>
            </a:r>
            <a:r>
              <a:rPr lang="de-DE" altLang="de-D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„</a:t>
            </a:r>
            <a:r>
              <a:rPr lang="de-DE" altLang="de-DE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</a:t>
            </a:r>
            <a:r>
              <a:rPr lang="de-DE" altLang="de-D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ü</a:t>
            </a:r>
            <a:r>
              <a:rPr lang="de-DE" altLang="de-DE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fschema Arbeitsunfall</a:t>
            </a:r>
            <a:r>
              <a:rPr lang="de-DE" altLang="de-D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de-DE" altLang="de-DE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 </a:t>
            </a:r>
            <a:r>
              <a:rPr lang="de-DE" altLang="de-DE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Bundessozialgerichtes</a:t>
            </a:r>
            <a:r>
              <a:rPr lang="de-DE" altLang="de-DE" sz="2400" b="0" dirty="0">
                <a:solidFill>
                  <a:schemeClr val="tx1"/>
                </a:solidFill>
              </a:rPr>
              <a:t/>
            </a:r>
            <a:br>
              <a:rPr lang="de-DE" altLang="de-DE" sz="2400" b="0" dirty="0">
                <a:solidFill>
                  <a:schemeClr val="tx1"/>
                </a:solidFill>
              </a:rPr>
            </a:b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6921E6-84F2-F045-9FDD-0D42CFD2363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74711" y="2067718"/>
            <a:ext cx="10442574" cy="4068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2600" dirty="0" smtClean="0"/>
              <a:t>1. Versicherte Person</a:t>
            </a:r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2600" dirty="0" smtClean="0"/>
              <a:t>2. Versicherte Tätigkeit</a:t>
            </a:r>
          </a:p>
          <a:p>
            <a:pPr marL="0" indent="0">
              <a:buNone/>
            </a:pPr>
            <a:endParaRPr lang="de-DE" sz="1000" dirty="0"/>
          </a:p>
          <a:p>
            <a:pPr marL="0" indent="0">
              <a:buNone/>
            </a:pPr>
            <a:r>
              <a:rPr lang="de-DE" sz="2600" dirty="0"/>
              <a:t>3</a:t>
            </a:r>
            <a:r>
              <a:rPr lang="de-DE" sz="2600" dirty="0" smtClean="0"/>
              <a:t>. Verrichtung zum Unfallzeitpunkt</a:t>
            </a:r>
          </a:p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r>
              <a:rPr lang="de-DE" sz="2600" dirty="0" smtClean="0"/>
              <a:t>4. Sachlicher Zusammenhang zwischen 2. und 3.</a:t>
            </a:r>
          </a:p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r>
              <a:rPr lang="de-DE" sz="2600" dirty="0" smtClean="0"/>
              <a:t>5. Unfallereignis</a:t>
            </a:r>
          </a:p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r>
              <a:rPr lang="de-DE" sz="2600" dirty="0" smtClean="0"/>
              <a:t>6. Unfallkausalität (kausaler Zusammenhang zwischen 4. und 5.)</a:t>
            </a:r>
          </a:p>
          <a:p>
            <a:pPr marL="0" indent="0">
              <a:buNone/>
            </a:pPr>
            <a:endParaRPr lang="de-DE" sz="900" dirty="0"/>
          </a:p>
          <a:p>
            <a:pPr marL="0" indent="0">
              <a:buNone/>
            </a:pPr>
            <a:r>
              <a:rPr lang="de-DE" sz="2600" dirty="0" smtClean="0"/>
              <a:t>7. Gesundheitsschaden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305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063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Sachschaden am Privatfahrzeug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Auf dem Weg zur Wache (Einsatzmeldung wg. Orkan), dabei gegen umstürzenden Baum gefahren</a:t>
            </a:r>
          </a:p>
          <a:p>
            <a:endParaRPr lang="de-DE" sz="2400" dirty="0" smtClean="0"/>
          </a:p>
          <a:p>
            <a:r>
              <a:rPr lang="de-DE" sz="2400" dirty="0" smtClean="0"/>
              <a:t>Keine Personenschäden, KFZ jedoch Totalschaden</a:t>
            </a:r>
          </a:p>
          <a:p>
            <a:endParaRPr lang="de-DE" sz="2400" dirty="0"/>
          </a:p>
          <a:p>
            <a:r>
              <a:rPr lang="de-DE" sz="2400" dirty="0" smtClean="0"/>
              <a:t>Kein Versicherungsfall, keine versicherte Person </a:t>
            </a:r>
          </a:p>
          <a:p>
            <a:endParaRPr lang="de-DE" sz="2400" dirty="0"/>
          </a:p>
          <a:p>
            <a:r>
              <a:rPr lang="de-DE" sz="2400" dirty="0" smtClean="0"/>
              <a:t>Sachschäden nicht zu Lasten der Feuerwehr-Unfallkasse</a:t>
            </a:r>
            <a:endParaRPr lang="de-DE" sz="2400" dirty="0"/>
          </a:p>
        </p:txBody>
      </p:sp>
      <p:sp>
        <p:nvSpPr>
          <p:cNvPr id="4" name="Multiplizieren 3"/>
          <p:cNvSpPr/>
          <p:nvPr/>
        </p:nvSpPr>
        <p:spPr>
          <a:xfrm>
            <a:off x="2732184" y="1138429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147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D8CA5-8F6A-9448-8BF8-92988EDF3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Brillenschaden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6921E6-84F2-F045-9FDD-0D42CFD236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de-DE" sz="2400" dirty="0" smtClean="0"/>
              <a:t>Beim Einsatz bei Entnahme von Geräten aus dem Löschfahrzeug Kupplung ins Gesicht geschlagen bekommen.</a:t>
            </a:r>
          </a:p>
          <a:p>
            <a:endParaRPr lang="de-DE" sz="2400" dirty="0"/>
          </a:p>
          <a:p>
            <a:r>
              <a:rPr lang="de-DE" sz="2400" dirty="0" smtClean="0"/>
              <a:t>Dabei wurde Brille aus dem Gesicht geschlagen und zerstört</a:t>
            </a:r>
          </a:p>
          <a:p>
            <a:endParaRPr lang="de-DE" sz="2400" dirty="0"/>
          </a:p>
          <a:p>
            <a:r>
              <a:rPr lang="de-DE" sz="2400" dirty="0" smtClean="0"/>
              <a:t>Brillenschaden versichert (wurde ordnungsgemäß getragen), neue Brille wird erstattet</a:t>
            </a:r>
          </a:p>
          <a:p>
            <a:endParaRPr lang="de-DE" sz="2400" dirty="0"/>
          </a:p>
          <a:p>
            <a:r>
              <a:rPr lang="de-DE" sz="2400" dirty="0" smtClean="0"/>
              <a:t>Hierfür erforderlich: Nachweis Rechnungen der neuen Brille und der alten Brille</a:t>
            </a:r>
          </a:p>
        </p:txBody>
      </p:sp>
    </p:spTree>
    <p:extLst>
      <p:ext uri="{BB962C8B-B14F-4D97-AF65-F5344CB8AC3E}">
        <p14:creationId xmlns:p14="http://schemas.microsoft.com/office/powerpoint/2010/main" val="196102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Handy verloren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de-DE" sz="2400" dirty="0" smtClean="0"/>
          </a:p>
          <a:p>
            <a:endParaRPr lang="de-DE" sz="2400" dirty="0" smtClean="0"/>
          </a:p>
          <a:p>
            <a:r>
              <a:rPr lang="de-DE" sz="2400" dirty="0" smtClean="0"/>
              <a:t>Auf dem Weg zum Einsatz beim Laufen das Handy verloren</a:t>
            </a:r>
          </a:p>
          <a:p>
            <a:endParaRPr lang="de-DE" sz="2400" dirty="0"/>
          </a:p>
          <a:p>
            <a:r>
              <a:rPr lang="de-DE" sz="2400" dirty="0" smtClean="0">
                <a:sym typeface="Wingdings" panose="05000000000000000000" pitchFamily="2" charset="2"/>
              </a:rPr>
              <a:t> k</a:t>
            </a:r>
            <a:r>
              <a:rPr lang="de-DE" sz="2400" dirty="0" smtClean="0"/>
              <a:t>ein Versicherungsfall, keine versicherte Person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420814"/>
            <a:ext cx="3833869" cy="254405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732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Schwächeanfall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de-DE" sz="2400" dirty="0" smtClean="0"/>
              <a:t>Beim Übungsdienst der Jugendfeuerwehr kollabiert, zu wenig getrunken &amp; gegessen</a:t>
            </a:r>
          </a:p>
          <a:p>
            <a:endParaRPr lang="de-DE" sz="900" dirty="0" smtClean="0"/>
          </a:p>
          <a:p>
            <a:r>
              <a:rPr lang="de-DE" sz="2400" dirty="0" smtClean="0"/>
              <a:t>Diagnose: kurzzeitige Synkope (Bewusstlosigkeit)</a:t>
            </a:r>
            <a:endParaRPr lang="de-DE" sz="2400" dirty="0"/>
          </a:p>
          <a:p>
            <a:endParaRPr lang="de-DE" sz="900" dirty="0" smtClean="0"/>
          </a:p>
          <a:p>
            <a:r>
              <a:rPr lang="de-DE" sz="2400" dirty="0" smtClean="0"/>
              <a:t>Ursache: zu niedriger Blutdruck, möglicherweise kardiologische Ursachen und zu geringe Flüssigkeitszufuhr</a:t>
            </a:r>
          </a:p>
          <a:p>
            <a:endParaRPr lang="de-DE" sz="900" dirty="0"/>
          </a:p>
          <a:p>
            <a:r>
              <a:rPr lang="de-DE" sz="2400" dirty="0" smtClean="0"/>
              <a:t>Ablehnung, da kein äußeres Ereignis </a:t>
            </a:r>
            <a:r>
              <a:rPr lang="de-DE" sz="2400" dirty="0" smtClean="0">
                <a:sym typeface="Wingdings" panose="05000000000000000000" pitchFamily="2" charset="2"/>
              </a:rPr>
              <a:t> Gesundheitsschaden aus innerer Ursache</a:t>
            </a:r>
          </a:p>
          <a:p>
            <a:endParaRPr lang="de-DE" sz="900" dirty="0">
              <a:sym typeface="Wingdings" panose="05000000000000000000" pitchFamily="2" charset="2"/>
            </a:endParaRPr>
          </a:p>
          <a:p>
            <a:r>
              <a:rPr lang="de-DE" sz="2400" dirty="0" smtClean="0">
                <a:sym typeface="Wingdings" panose="05000000000000000000" pitchFamily="2" charset="2"/>
              </a:rPr>
              <a:t>Behandlung und weitergehende Abklärung zu Lasten der Krankenkasse</a:t>
            </a:r>
            <a:endParaRPr lang="de-DE" sz="2400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39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3D8CA5-8F6A-9448-8BF8-92988EDF3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Sturz mit schwerwiegenden Folgen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6921E6-84F2-F045-9FDD-0D42CFD2363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 smtClean="0"/>
              <a:t>UV ging in Richtung Brandübungscontainer. Plötzlich wurde ihm schwarz vor Augen und er fiel ungebremst ohne sich aufzufangen mit Gesicht auf Betonfläche</a:t>
            </a:r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2400" dirty="0" smtClean="0"/>
              <a:t>Diagnosen: Kieferbruch, Gehirnerschütterung, Zahnschäden, Platzwunden</a:t>
            </a:r>
            <a:endParaRPr lang="de-DE" sz="2400" dirty="0"/>
          </a:p>
          <a:p>
            <a:pPr marL="0" indent="0">
              <a:buNone/>
            </a:pPr>
            <a:endParaRPr lang="de-DE" sz="1000" dirty="0" smtClean="0"/>
          </a:p>
          <a:p>
            <a:pPr marL="0" indent="0">
              <a:buNone/>
            </a:pPr>
            <a:r>
              <a:rPr lang="de-DE" sz="2400" dirty="0" smtClean="0"/>
              <a:t>Plötzliches Schwindelgefühl ist kein Unfallereignis</a:t>
            </a:r>
          </a:p>
          <a:p>
            <a:pPr marL="0" indent="0">
              <a:buNone/>
            </a:pPr>
            <a:endParaRPr lang="de-DE" sz="1000" dirty="0"/>
          </a:p>
          <a:p>
            <a:pPr marL="0" indent="0">
              <a:buNone/>
            </a:pPr>
            <a:r>
              <a:rPr lang="de-DE" sz="2400" dirty="0" smtClean="0"/>
              <a:t>Sturz infolge des Schwindel – Sturzfolgen keine Unfallfolgen, </a:t>
            </a:r>
          </a:p>
          <a:p>
            <a:pPr marL="0" indent="0">
              <a:buNone/>
            </a:pPr>
            <a:r>
              <a:rPr lang="de-DE" sz="2400" dirty="0" smtClean="0"/>
              <a:t>Ablehnung Arbeitsunfall - Behandlung zu Lasten der GKV</a:t>
            </a:r>
            <a:endParaRPr lang="de-DE" sz="2400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7229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Lebensmittelallergie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>
          <a:xfrm>
            <a:off x="528810" y="1881187"/>
            <a:ext cx="10788477" cy="4068763"/>
          </a:xfrm>
        </p:spPr>
        <p:txBody>
          <a:bodyPr>
            <a:noAutofit/>
          </a:bodyPr>
          <a:lstStyle/>
          <a:p>
            <a:r>
              <a:rPr lang="de-DE" sz="2400" dirty="0" smtClean="0"/>
              <a:t>Nach Übungsdienst noch zusammen am FW-haus gegrillt.</a:t>
            </a:r>
          </a:p>
          <a:p>
            <a:endParaRPr lang="de-DE" sz="2400" dirty="0"/>
          </a:p>
          <a:p>
            <a:r>
              <a:rPr lang="de-DE" sz="2400" dirty="0" smtClean="0"/>
              <a:t>Bei UV kam es zu einer allergischen Reaktion</a:t>
            </a:r>
          </a:p>
          <a:p>
            <a:endParaRPr lang="de-DE" sz="2400" dirty="0"/>
          </a:p>
          <a:p>
            <a:r>
              <a:rPr lang="de-DE" sz="2400" dirty="0" smtClean="0"/>
              <a:t>Grundsätzlich: Essen nicht versichert (Prüfschema Punkt 3 Verrichtung zum Unfallzeitpunkt)</a:t>
            </a:r>
          </a:p>
          <a:p>
            <a:endParaRPr lang="de-DE" sz="2400" dirty="0"/>
          </a:p>
          <a:p>
            <a:r>
              <a:rPr lang="de-DE" sz="2400" dirty="0" smtClean="0"/>
              <a:t>Ursache für Gesundheitsprobleme: innere Ursache (Allergie)</a:t>
            </a:r>
          </a:p>
          <a:p>
            <a:endParaRPr lang="de-DE" sz="2400" dirty="0"/>
          </a:p>
          <a:p>
            <a:r>
              <a:rPr lang="de-DE" sz="2400" dirty="0" smtClean="0"/>
              <a:t>Kein äußeres Ereignis, Ablehnung Arbeitsunfall</a:t>
            </a:r>
            <a:endParaRPr lang="de-DE" sz="2400" dirty="0"/>
          </a:p>
        </p:txBody>
      </p:sp>
      <p:sp>
        <p:nvSpPr>
          <p:cNvPr id="4" name="Multiplizieren 3"/>
          <p:cNvSpPr/>
          <p:nvPr/>
        </p:nvSpPr>
        <p:spPr>
          <a:xfrm>
            <a:off x="2864386" y="1553378"/>
            <a:ext cx="4935556" cy="322794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185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DGUV Kampagnenlogo">
  <a:themeElements>
    <a:clrScheme name="HFUK">
      <a:dk1>
        <a:srgbClr val="000000"/>
      </a:dk1>
      <a:lt1>
        <a:srgbClr val="FFFFFF"/>
      </a:lt1>
      <a:dk2>
        <a:srgbClr val="D8D8D8"/>
      </a:dk2>
      <a:lt2>
        <a:srgbClr val="FFFFFF"/>
      </a:lt2>
      <a:accent1>
        <a:srgbClr val="C00000"/>
      </a:accent1>
      <a:accent2>
        <a:srgbClr val="6A090B"/>
      </a:accent2>
      <a:accent3>
        <a:srgbClr val="F16568"/>
      </a:accent3>
      <a:accent4>
        <a:srgbClr val="FC2424"/>
      </a:accent4>
      <a:accent5>
        <a:srgbClr val="7F7F7F"/>
      </a:accent5>
      <a:accent6>
        <a:srgbClr val="D8D8D8"/>
      </a:accent6>
      <a:hlink>
        <a:srgbClr val="FF0000"/>
      </a:hlink>
      <a:folHlink>
        <a:srgbClr val="57575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FUK_PowerPoint_Vorlage.potx [Schreibgeschützt]" id="{7CEFC17E-388E-4D51-A9FA-3505EEDD913C}" vid="{B4F206B2-8DA9-44FE-9E86-4B3F8264BCC3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HFUK_PowerPoint_Vorlage</Template>
  <TotalTime>0</TotalTime>
  <Words>844</Words>
  <Application>Microsoft Office PowerPoint</Application>
  <PresentationFormat>Breitbild</PresentationFormat>
  <Paragraphs>161</Paragraphs>
  <Slides>18</Slides>
  <Notes>1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DGUV Kampagnenlogo</vt:lpstr>
      <vt:lpstr>Prüfung von Arbeitsunfällen anhand aktueller Unfälle</vt:lpstr>
      <vt:lpstr>Was ist eigentlich ein Arbeitsunfall?</vt:lpstr>
      <vt:lpstr>Das „Prüfschema Arbeitsunfall“ des Bundessozialgerichtes </vt:lpstr>
      <vt:lpstr>Sachschaden am Privatfahrzeug</vt:lpstr>
      <vt:lpstr>Brillenschaden</vt:lpstr>
      <vt:lpstr>Handy verloren</vt:lpstr>
      <vt:lpstr>Schwächeanfall</vt:lpstr>
      <vt:lpstr>Sturz mit schwerwiegenden Folgen</vt:lpstr>
      <vt:lpstr>Lebensmittelallergie</vt:lpstr>
      <vt:lpstr>Schulterverletzung</vt:lpstr>
      <vt:lpstr>Stechende Rückenschmerzen</vt:lpstr>
      <vt:lpstr>Sturz von einer Bank</vt:lpstr>
      <vt:lpstr>Unterarmbruch</vt:lpstr>
      <vt:lpstr>Knieschmerzen</vt:lpstr>
      <vt:lpstr>Meniskusschaden</vt:lpstr>
      <vt:lpstr>Schmerzen in der Ferse</vt:lpstr>
      <vt:lpstr>PowerPoint-Präsentation</vt:lpstr>
      <vt:lpstr>Schmerzen im Handgelenk</vt:lpstr>
    </vt:vector>
  </TitlesOfParts>
  <Company>Unfallkassen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Hofmann, Katja</dc:creator>
  <cp:lastModifiedBy>Piehl, Ingo</cp:lastModifiedBy>
  <cp:revision>41</cp:revision>
  <cp:lastPrinted>2018-11-19T15:54:28Z</cp:lastPrinted>
  <dcterms:created xsi:type="dcterms:W3CDTF">2023-06-19T08:41:45Z</dcterms:created>
  <dcterms:modified xsi:type="dcterms:W3CDTF">2025-01-07T19:51:12Z</dcterms:modified>
</cp:coreProperties>
</file>